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4"/>
  </p:sldMasterIdLst>
  <p:notesMasterIdLst>
    <p:notesMasterId r:id="rId44"/>
  </p:notesMasterIdLst>
  <p:sldIdLst>
    <p:sldId id="256" r:id="rId5"/>
    <p:sldId id="305" r:id="rId6"/>
    <p:sldId id="292" r:id="rId7"/>
    <p:sldId id="258" r:id="rId8"/>
    <p:sldId id="285" r:id="rId9"/>
    <p:sldId id="287" r:id="rId10"/>
    <p:sldId id="288" r:id="rId11"/>
    <p:sldId id="289" r:id="rId12"/>
    <p:sldId id="290" r:id="rId13"/>
    <p:sldId id="291" r:id="rId14"/>
    <p:sldId id="309" r:id="rId15"/>
    <p:sldId id="257" r:id="rId16"/>
    <p:sldId id="295" r:id="rId17"/>
    <p:sldId id="296" r:id="rId18"/>
    <p:sldId id="298" r:id="rId19"/>
    <p:sldId id="302" r:id="rId20"/>
    <p:sldId id="299" r:id="rId21"/>
    <p:sldId id="308" r:id="rId22"/>
    <p:sldId id="312" r:id="rId23"/>
    <p:sldId id="319" r:id="rId24"/>
    <p:sldId id="322" r:id="rId25"/>
    <p:sldId id="320" r:id="rId26"/>
    <p:sldId id="323" r:id="rId27"/>
    <p:sldId id="325" r:id="rId28"/>
    <p:sldId id="326" r:id="rId29"/>
    <p:sldId id="318" r:id="rId30"/>
    <p:sldId id="327" r:id="rId31"/>
    <p:sldId id="324" r:id="rId32"/>
    <p:sldId id="328" r:id="rId33"/>
    <p:sldId id="329" r:id="rId34"/>
    <p:sldId id="330" r:id="rId35"/>
    <p:sldId id="331" r:id="rId36"/>
    <p:sldId id="334" r:id="rId37"/>
    <p:sldId id="332" r:id="rId38"/>
    <p:sldId id="335" r:id="rId39"/>
    <p:sldId id="300" r:id="rId40"/>
    <p:sldId id="301" r:id="rId41"/>
    <p:sldId id="306" r:id="rId42"/>
    <p:sldId id="307"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ug" initials="SH" lastIdx="1" clrIdx="0">
    <p:extLst>
      <p:ext uri="{19B8F6BF-5375-455C-9EA6-DF929625EA0E}">
        <p15:presenceInfo xmlns:p15="http://schemas.microsoft.com/office/powerpoint/2012/main" userId="S-1-5-21-1659004503-1957994488-1060284298-22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5E5D5D"/>
    <a:srgbClr val="009A66"/>
    <a:srgbClr val="EEF8F4"/>
    <a:srgbClr val="006FBA"/>
    <a:srgbClr val="0C72E2"/>
    <a:srgbClr val="A3E7FF"/>
    <a:srgbClr val="0366F7"/>
    <a:srgbClr val="004070"/>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F843BE-330B-4C38-B5F7-42E9AEF6D927}">
  <a:tblStyle styleId="{D0F843BE-330B-4C38-B5F7-42E9AEF6D9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09" autoAdjust="0"/>
  </p:normalViewPr>
  <p:slideViewPr>
    <p:cSldViewPr snapToGrid="0">
      <p:cViewPr varScale="1">
        <p:scale>
          <a:sx n="139" d="100"/>
          <a:sy n="139" d="100"/>
        </p:scale>
        <p:origin x="8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arczyk" userId="5cbe8941-2dc2-4e60-aa30-002056b57f1b" providerId="ADAL" clId="{4599DFBB-AEE6-40FA-858B-2FCC7935CCEB}"/>
    <pc:docChg chg="addSld modSld">
      <pc:chgData name="Joe Barczyk" userId="5cbe8941-2dc2-4e60-aa30-002056b57f1b" providerId="ADAL" clId="{4599DFBB-AEE6-40FA-858B-2FCC7935CCEB}" dt="2024-03-13T19:31:01.925" v="1" actId="931"/>
      <pc:docMkLst>
        <pc:docMk/>
      </pc:docMkLst>
      <pc:sldChg chg="addSp modSp add">
        <pc:chgData name="Joe Barczyk" userId="5cbe8941-2dc2-4e60-aa30-002056b57f1b" providerId="ADAL" clId="{4599DFBB-AEE6-40FA-858B-2FCC7935CCEB}" dt="2024-03-13T19:31:01.925" v="1" actId="931"/>
        <pc:sldMkLst>
          <pc:docMk/>
          <pc:sldMk cId="1613544370" sldId="335"/>
        </pc:sldMkLst>
        <pc:picChg chg="add mod">
          <ac:chgData name="Joe Barczyk" userId="5cbe8941-2dc2-4e60-aa30-002056b57f1b" providerId="ADAL" clId="{4599DFBB-AEE6-40FA-858B-2FCC7935CCEB}" dt="2024-03-13T19:31:01.925" v="1" actId="931"/>
          <ac:picMkLst>
            <pc:docMk/>
            <pc:sldMk cId="1613544370" sldId="335"/>
            <ac:picMk id="4" creationId="{3EDCE794-5594-446C-96EE-323682A3AAA3}"/>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7-15T10:18:14.473"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05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032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17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89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498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616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727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9341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8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972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7850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68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34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58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637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6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65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631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811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flipH="1">
            <a:off x="912725" y="0"/>
            <a:ext cx="8231275" cy="4331550"/>
            <a:chOff x="0" y="0"/>
            <a:chExt cx="8231275" cy="4331550"/>
          </a:xfrm>
        </p:grpSpPr>
        <p:pic>
          <p:nvPicPr>
            <p:cNvPr id="11" name="Google Shape;11;p2"/>
            <p:cNvPicPr preferRelativeResize="0"/>
            <p:nvPr/>
          </p:nvPicPr>
          <p:blipFill>
            <a:blip r:embed="rId2">
              <a:alphaModFix/>
            </a:blip>
            <a:stretch>
              <a:fillRect/>
            </a:stretch>
          </p:blipFill>
          <p:spPr>
            <a:xfrm>
              <a:off x="685975" y="3434875"/>
              <a:ext cx="1371975" cy="896675"/>
            </a:xfrm>
            <a:prstGeom prst="rect">
              <a:avLst/>
            </a:prstGeom>
            <a:noFill/>
            <a:ln>
              <a:noFill/>
            </a:ln>
          </p:spPr>
        </p:pic>
        <p:grpSp>
          <p:nvGrpSpPr>
            <p:cNvPr id="12" name="Google Shape;12;p2"/>
            <p:cNvGrpSpPr/>
            <p:nvPr/>
          </p:nvGrpSpPr>
          <p:grpSpPr>
            <a:xfrm>
              <a:off x="0" y="2747250"/>
              <a:ext cx="3429750" cy="896675"/>
              <a:chOff x="0" y="0"/>
              <a:chExt cx="3429750" cy="896675"/>
            </a:xfrm>
          </p:grpSpPr>
          <p:pic>
            <p:nvPicPr>
              <p:cNvPr id="13" name="Google Shape;13;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4" name="Google Shape;14;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15" name="Google Shape;15;p2"/>
            <p:cNvGrpSpPr/>
            <p:nvPr/>
          </p:nvGrpSpPr>
          <p:grpSpPr>
            <a:xfrm>
              <a:off x="685975" y="2061250"/>
              <a:ext cx="3429750" cy="896675"/>
              <a:chOff x="0" y="0"/>
              <a:chExt cx="3429750" cy="896675"/>
            </a:xfrm>
          </p:grpSpPr>
          <p:pic>
            <p:nvPicPr>
              <p:cNvPr id="16" name="Google Shape;16;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7" name="Google Shape;17;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18" name="Google Shape;18;p2"/>
            <p:cNvGrpSpPr/>
            <p:nvPr/>
          </p:nvGrpSpPr>
          <p:grpSpPr>
            <a:xfrm>
              <a:off x="0" y="1373625"/>
              <a:ext cx="3429750" cy="896675"/>
              <a:chOff x="0" y="0"/>
              <a:chExt cx="3429750" cy="896675"/>
            </a:xfrm>
          </p:grpSpPr>
          <p:pic>
            <p:nvPicPr>
              <p:cNvPr id="19" name="Google Shape;19;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0" name="Google Shape;20;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21" name="Google Shape;21;p2"/>
            <p:cNvGrpSpPr/>
            <p:nvPr/>
          </p:nvGrpSpPr>
          <p:grpSpPr>
            <a:xfrm>
              <a:off x="685975" y="687625"/>
              <a:ext cx="7545300" cy="896675"/>
              <a:chOff x="0" y="0"/>
              <a:chExt cx="7545300" cy="896675"/>
            </a:xfrm>
          </p:grpSpPr>
          <p:pic>
            <p:nvPicPr>
              <p:cNvPr id="22" name="Google Shape;22;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3" name="Google Shape;23;p2"/>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4" name="Google Shape;24;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5" name="Google Shape;25;p2"/>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6" name="Google Shape;26;p2"/>
            <p:cNvGrpSpPr/>
            <p:nvPr/>
          </p:nvGrpSpPr>
          <p:grpSpPr>
            <a:xfrm>
              <a:off x="0" y="0"/>
              <a:ext cx="7545300" cy="896675"/>
              <a:chOff x="0" y="0"/>
              <a:chExt cx="7545300" cy="896675"/>
            </a:xfrm>
          </p:grpSpPr>
          <p:pic>
            <p:nvPicPr>
              <p:cNvPr id="27" name="Google Shape;27;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8" name="Google Shape;28;p2"/>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9" name="Google Shape;29;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0" name="Google Shape;30;p2"/>
              <p:cNvPicPr preferRelativeResize="0"/>
              <p:nvPr/>
            </p:nvPicPr>
            <p:blipFill>
              <a:blip r:embed="rId2">
                <a:alphaModFix/>
              </a:blip>
              <a:stretch>
                <a:fillRect/>
              </a:stretch>
            </p:blipFill>
            <p:spPr>
              <a:xfrm>
                <a:off x="6173325" y="0"/>
                <a:ext cx="1371975" cy="896675"/>
              </a:xfrm>
              <a:prstGeom prst="rect">
                <a:avLst/>
              </a:prstGeom>
              <a:noFill/>
              <a:ln>
                <a:noFill/>
              </a:ln>
            </p:spPr>
          </p:pic>
        </p:grpSp>
      </p:grpSp>
      <p:sp>
        <p:nvSpPr>
          <p:cNvPr id="31" name="Google Shape;31;p2"/>
          <p:cNvSpPr txBox="1">
            <a:spLocks noGrp="1"/>
          </p:cNvSpPr>
          <p:nvPr>
            <p:ph type="ctrTitle"/>
          </p:nvPr>
        </p:nvSpPr>
        <p:spPr>
          <a:xfrm>
            <a:off x="2027622" y="1953315"/>
            <a:ext cx="5073300" cy="1159800"/>
          </a:xfrm>
          <a:prstGeom prst="rect">
            <a:avLst/>
          </a:prstGeom>
        </p:spPr>
        <p:txBody>
          <a:bodyPr spcFirstLastPara="1" wrap="square" lIns="0" tIns="0" rIns="0" bIns="0"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2" name="Google Shape;32;p2"/>
          <p:cNvGrpSpPr/>
          <p:nvPr/>
        </p:nvGrpSpPr>
        <p:grpSpPr>
          <a:xfrm flipH="1">
            <a:off x="0" y="3088098"/>
            <a:ext cx="4115725" cy="2270300"/>
            <a:chOff x="4115550" y="2061250"/>
            <a:chExt cx="4115725" cy="2270300"/>
          </a:xfrm>
        </p:grpSpPr>
        <p:grpSp>
          <p:nvGrpSpPr>
            <p:cNvPr id="33" name="Google Shape;33;p2"/>
            <p:cNvGrpSpPr/>
            <p:nvPr/>
          </p:nvGrpSpPr>
          <p:grpSpPr>
            <a:xfrm>
              <a:off x="4801525" y="3434875"/>
              <a:ext cx="3429750" cy="896675"/>
              <a:chOff x="4115550" y="0"/>
              <a:chExt cx="3429750" cy="896675"/>
            </a:xfrm>
          </p:grpSpPr>
          <p:pic>
            <p:nvPicPr>
              <p:cNvPr id="34" name="Google Shape;34;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5" name="Google Shape;35;p2"/>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36" name="Google Shape;36;p2"/>
            <p:cNvGrpSpPr/>
            <p:nvPr/>
          </p:nvGrpSpPr>
          <p:grpSpPr>
            <a:xfrm>
              <a:off x="4115550" y="2747250"/>
              <a:ext cx="3429750" cy="896675"/>
              <a:chOff x="4115550" y="0"/>
              <a:chExt cx="3429750" cy="896675"/>
            </a:xfrm>
          </p:grpSpPr>
          <p:pic>
            <p:nvPicPr>
              <p:cNvPr id="37" name="Google Shape;37;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8" name="Google Shape;38;p2"/>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39" name="Google Shape;39;p2"/>
            <p:cNvPicPr preferRelativeResize="0"/>
            <p:nvPr/>
          </p:nvPicPr>
          <p:blipFill>
            <a:blip r:embed="rId2">
              <a:alphaModFix/>
            </a:blip>
            <a:stretch>
              <a:fillRect/>
            </a:stretch>
          </p:blipFill>
          <p:spPr>
            <a:xfrm>
              <a:off x="6859300" y="2061250"/>
              <a:ext cx="1371975" cy="896675"/>
            </a:xfrm>
            <a:prstGeom prst="rect">
              <a:avLst/>
            </a:prstGeom>
            <a:noFill/>
            <a:ln>
              <a:noFill/>
            </a:ln>
          </p:spPr>
        </p:pic>
      </p:grpSp>
    </p:spTree>
  </p:cSld>
  <p:clrMapOvr>
    <a:masterClrMapping/>
  </p:clrMapOvr>
  <p:transition spd="med" advTm="5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4"/>
        <p:cNvGrpSpPr/>
        <p:nvPr/>
      </p:nvGrpSpPr>
      <p:grpSpPr>
        <a:xfrm>
          <a:off x="0" y="0"/>
          <a:ext cx="0" cy="0"/>
          <a:chOff x="0" y="0"/>
          <a:chExt cx="0" cy="0"/>
        </a:xfrm>
      </p:grpSpPr>
      <p:grpSp>
        <p:nvGrpSpPr>
          <p:cNvPr id="115" name="Google Shape;115;p5"/>
          <p:cNvGrpSpPr/>
          <p:nvPr/>
        </p:nvGrpSpPr>
        <p:grpSpPr>
          <a:xfrm flipH="1">
            <a:off x="4363774" y="-3213"/>
            <a:ext cx="4780226" cy="2116171"/>
            <a:chOff x="0" y="0"/>
            <a:chExt cx="5072935" cy="2245751"/>
          </a:xfrm>
        </p:grpSpPr>
        <p:pic>
          <p:nvPicPr>
            <p:cNvPr id="116" name="Google Shape;116;p5"/>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17" name="Google Shape;117;p5"/>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18" name="Google Shape;118;p5"/>
            <p:cNvGrpSpPr/>
            <p:nvPr/>
          </p:nvGrpSpPr>
          <p:grpSpPr>
            <a:xfrm>
              <a:off x="0" y="846565"/>
              <a:ext cx="3381962" cy="552621"/>
              <a:chOff x="0" y="0"/>
              <a:chExt cx="5487525" cy="896675"/>
            </a:xfrm>
          </p:grpSpPr>
          <p:pic>
            <p:nvPicPr>
              <p:cNvPr id="119" name="Google Shape;119;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0" name="Google Shape;120;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21" name="Google Shape;121;p5"/>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22" name="Google Shape;122;p5"/>
            <p:cNvGrpSpPr/>
            <p:nvPr/>
          </p:nvGrpSpPr>
          <p:grpSpPr>
            <a:xfrm>
              <a:off x="422766" y="423783"/>
              <a:ext cx="4650168" cy="552621"/>
              <a:chOff x="0" y="0"/>
              <a:chExt cx="7545300" cy="896675"/>
            </a:xfrm>
          </p:grpSpPr>
          <p:pic>
            <p:nvPicPr>
              <p:cNvPr id="123" name="Google Shape;123;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4" name="Google Shape;124;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25" name="Google Shape;125;p5"/>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26" name="Google Shape;126;p5"/>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27" name="Google Shape;127;p5"/>
            <p:cNvGrpSpPr/>
            <p:nvPr/>
          </p:nvGrpSpPr>
          <p:grpSpPr>
            <a:xfrm>
              <a:off x="0" y="0"/>
              <a:ext cx="4650168" cy="552621"/>
              <a:chOff x="0" y="0"/>
              <a:chExt cx="7545300" cy="896675"/>
            </a:xfrm>
          </p:grpSpPr>
          <p:pic>
            <p:nvPicPr>
              <p:cNvPr id="128" name="Google Shape;128;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9" name="Google Shape;129;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0" name="Google Shape;130;p5"/>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31" name="Google Shape;131;p5"/>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32" name="Google Shape;132;p5"/>
          <p:cNvGrpSpPr/>
          <p:nvPr/>
        </p:nvGrpSpPr>
        <p:grpSpPr>
          <a:xfrm flipH="1">
            <a:off x="6" y="3953174"/>
            <a:ext cx="2390164" cy="1318453"/>
            <a:chOff x="6607482" y="3879952"/>
            <a:chExt cx="2536521" cy="1399186"/>
          </a:xfrm>
        </p:grpSpPr>
        <p:grpSp>
          <p:nvGrpSpPr>
            <p:cNvPr id="133" name="Google Shape;133;p5"/>
            <p:cNvGrpSpPr/>
            <p:nvPr/>
          </p:nvGrpSpPr>
          <p:grpSpPr>
            <a:xfrm>
              <a:off x="6607482" y="4726517"/>
              <a:ext cx="2113755" cy="552621"/>
              <a:chOff x="2057775" y="0"/>
              <a:chExt cx="3429750" cy="896675"/>
            </a:xfrm>
          </p:grpSpPr>
          <p:pic>
            <p:nvPicPr>
              <p:cNvPr id="134" name="Google Shape;134;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5" name="Google Shape;135;p5"/>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36" name="Google Shape;136;p5"/>
            <p:cNvGrpSpPr/>
            <p:nvPr/>
          </p:nvGrpSpPr>
          <p:grpSpPr>
            <a:xfrm>
              <a:off x="7030248" y="4303735"/>
              <a:ext cx="2113755" cy="552621"/>
              <a:chOff x="2057775" y="0"/>
              <a:chExt cx="3429750" cy="896675"/>
            </a:xfrm>
          </p:grpSpPr>
          <p:pic>
            <p:nvPicPr>
              <p:cNvPr id="137" name="Google Shape;137;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8" name="Google Shape;138;p5"/>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39" name="Google Shape;139;p5"/>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40" name="Google Shape;140;p5"/>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1" name="Google Shape;141;p5"/>
          <p:cNvSpPr txBox="1">
            <a:spLocks noGrp="1"/>
          </p:cNvSpPr>
          <p:nvPr>
            <p:ph type="body" idx="1"/>
          </p:nvPr>
        </p:nvSpPr>
        <p:spPr>
          <a:xfrm>
            <a:off x="776450" y="1524375"/>
            <a:ext cx="7591200" cy="29325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42" name="Google Shape;142;p5"/>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ransition spd="med" advTm="5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43"/>
        <p:cNvGrpSpPr/>
        <p:nvPr/>
      </p:nvGrpSpPr>
      <p:grpSpPr>
        <a:xfrm>
          <a:off x="0" y="0"/>
          <a:ext cx="0" cy="0"/>
          <a:chOff x="0" y="0"/>
          <a:chExt cx="0" cy="0"/>
        </a:xfrm>
      </p:grpSpPr>
      <p:grpSp>
        <p:nvGrpSpPr>
          <p:cNvPr id="144" name="Google Shape;144;p6"/>
          <p:cNvGrpSpPr/>
          <p:nvPr/>
        </p:nvGrpSpPr>
        <p:grpSpPr>
          <a:xfrm flipH="1">
            <a:off x="4363774" y="-3213"/>
            <a:ext cx="4780226" cy="2116171"/>
            <a:chOff x="0" y="0"/>
            <a:chExt cx="5072935" cy="2245751"/>
          </a:xfrm>
        </p:grpSpPr>
        <p:pic>
          <p:nvPicPr>
            <p:cNvPr id="145" name="Google Shape;145;p6"/>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46" name="Google Shape;146;p6"/>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47" name="Google Shape;147;p6"/>
            <p:cNvGrpSpPr/>
            <p:nvPr/>
          </p:nvGrpSpPr>
          <p:grpSpPr>
            <a:xfrm>
              <a:off x="0" y="846565"/>
              <a:ext cx="3381962" cy="552621"/>
              <a:chOff x="0" y="0"/>
              <a:chExt cx="5487525" cy="896675"/>
            </a:xfrm>
          </p:grpSpPr>
          <p:pic>
            <p:nvPicPr>
              <p:cNvPr id="148" name="Google Shape;148;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49" name="Google Shape;149;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0" name="Google Shape;150;p6"/>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51" name="Google Shape;151;p6"/>
            <p:cNvGrpSpPr/>
            <p:nvPr/>
          </p:nvGrpSpPr>
          <p:grpSpPr>
            <a:xfrm>
              <a:off x="422766" y="423783"/>
              <a:ext cx="4650168" cy="552621"/>
              <a:chOff x="0" y="0"/>
              <a:chExt cx="7545300" cy="896675"/>
            </a:xfrm>
          </p:grpSpPr>
          <p:pic>
            <p:nvPicPr>
              <p:cNvPr id="152" name="Google Shape;152;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53" name="Google Shape;153;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4" name="Google Shape;154;p6"/>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55" name="Google Shape;155;p6"/>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56" name="Google Shape;156;p6"/>
            <p:cNvGrpSpPr/>
            <p:nvPr/>
          </p:nvGrpSpPr>
          <p:grpSpPr>
            <a:xfrm>
              <a:off x="0" y="0"/>
              <a:ext cx="4650168" cy="552621"/>
              <a:chOff x="0" y="0"/>
              <a:chExt cx="7545300" cy="896675"/>
            </a:xfrm>
          </p:grpSpPr>
          <p:pic>
            <p:nvPicPr>
              <p:cNvPr id="157" name="Google Shape;157;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58" name="Google Shape;158;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9" name="Google Shape;159;p6"/>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60" name="Google Shape;160;p6"/>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61" name="Google Shape;161;p6"/>
          <p:cNvGrpSpPr/>
          <p:nvPr/>
        </p:nvGrpSpPr>
        <p:grpSpPr>
          <a:xfrm flipH="1">
            <a:off x="6" y="3953174"/>
            <a:ext cx="2390164" cy="1318453"/>
            <a:chOff x="6607482" y="3879952"/>
            <a:chExt cx="2536521" cy="1399186"/>
          </a:xfrm>
        </p:grpSpPr>
        <p:grpSp>
          <p:nvGrpSpPr>
            <p:cNvPr id="162" name="Google Shape;162;p6"/>
            <p:cNvGrpSpPr/>
            <p:nvPr/>
          </p:nvGrpSpPr>
          <p:grpSpPr>
            <a:xfrm>
              <a:off x="6607482" y="4726517"/>
              <a:ext cx="2113755" cy="552621"/>
              <a:chOff x="2057775" y="0"/>
              <a:chExt cx="3429750" cy="896675"/>
            </a:xfrm>
          </p:grpSpPr>
          <p:pic>
            <p:nvPicPr>
              <p:cNvPr id="163" name="Google Shape;163;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64" name="Google Shape;164;p6"/>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65" name="Google Shape;165;p6"/>
            <p:cNvGrpSpPr/>
            <p:nvPr/>
          </p:nvGrpSpPr>
          <p:grpSpPr>
            <a:xfrm>
              <a:off x="7030248" y="4303735"/>
              <a:ext cx="2113755" cy="552621"/>
              <a:chOff x="2057775" y="0"/>
              <a:chExt cx="3429750" cy="896675"/>
            </a:xfrm>
          </p:grpSpPr>
          <p:pic>
            <p:nvPicPr>
              <p:cNvPr id="166" name="Google Shape;166;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67" name="Google Shape;167;p6"/>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68" name="Google Shape;168;p6"/>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69" name="Google Shape;169;p6"/>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70" name="Google Shape;170;p6"/>
          <p:cNvSpPr txBox="1">
            <a:spLocks noGrp="1"/>
          </p:cNvSpPr>
          <p:nvPr>
            <p:ph type="body" idx="1"/>
          </p:nvPr>
        </p:nvSpPr>
        <p:spPr>
          <a:xfrm>
            <a:off x="776450" y="1524375"/>
            <a:ext cx="3587400" cy="3077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71" name="Google Shape;171;p6"/>
          <p:cNvSpPr txBox="1">
            <a:spLocks noGrp="1"/>
          </p:cNvSpPr>
          <p:nvPr>
            <p:ph type="body" idx="2"/>
          </p:nvPr>
        </p:nvSpPr>
        <p:spPr>
          <a:xfrm>
            <a:off x="4780150" y="1524375"/>
            <a:ext cx="3587400" cy="3077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72" name="Google Shape;172;p6"/>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ransition spd="med" advTm="5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big emboss" type="blank">
  <p:cSld name="BLANK">
    <p:spTree>
      <p:nvGrpSpPr>
        <p:cNvPr id="1" name="Shape 260"/>
        <p:cNvGrpSpPr/>
        <p:nvPr/>
      </p:nvGrpSpPr>
      <p:grpSpPr>
        <a:xfrm>
          <a:off x="0" y="0"/>
          <a:ext cx="0" cy="0"/>
          <a:chOff x="0" y="0"/>
          <a:chExt cx="0" cy="0"/>
        </a:xfrm>
      </p:grpSpPr>
      <p:sp>
        <p:nvSpPr>
          <p:cNvPr id="261" name="Google Shape;261;p10"/>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262" name="Google Shape;262;p10"/>
          <p:cNvGrpSpPr/>
          <p:nvPr/>
        </p:nvGrpSpPr>
        <p:grpSpPr>
          <a:xfrm flipH="1">
            <a:off x="5714250" y="0"/>
            <a:ext cx="3429750" cy="3643925"/>
            <a:chOff x="0" y="0"/>
            <a:chExt cx="3429750" cy="3643925"/>
          </a:xfrm>
        </p:grpSpPr>
        <p:pic>
          <p:nvPicPr>
            <p:cNvPr id="263" name="Google Shape;263;p10"/>
            <p:cNvPicPr preferRelativeResize="0"/>
            <p:nvPr/>
          </p:nvPicPr>
          <p:blipFill>
            <a:blip r:embed="rId2">
              <a:alphaModFix/>
            </a:blip>
            <a:stretch>
              <a:fillRect/>
            </a:stretch>
          </p:blipFill>
          <p:spPr>
            <a:xfrm>
              <a:off x="0" y="2747250"/>
              <a:ext cx="1371975" cy="896675"/>
            </a:xfrm>
            <a:prstGeom prst="rect">
              <a:avLst/>
            </a:prstGeom>
            <a:noFill/>
            <a:ln>
              <a:noFill/>
            </a:ln>
          </p:spPr>
        </p:pic>
        <p:pic>
          <p:nvPicPr>
            <p:cNvPr id="264" name="Google Shape;264;p10"/>
            <p:cNvPicPr preferRelativeResize="0"/>
            <p:nvPr/>
          </p:nvPicPr>
          <p:blipFill>
            <a:blip r:embed="rId2">
              <a:alphaModFix/>
            </a:blip>
            <a:stretch>
              <a:fillRect/>
            </a:stretch>
          </p:blipFill>
          <p:spPr>
            <a:xfrm>
              <a:off x="685975" y="2061250"/>
              <a:ext cx="1371975" cy="896675"/>
            </a:xfrm>
            <a:prstGeom prst="rect">
              <a:avLst/>
            </a:prstGeom>
            <a:noFill/>
            <a:ln>
              <a:noFill/>
            </a:ln>
          </p:spPr>
        </p:pic>
        <p:pic>
          <p:nvPicPr>
            <p:cNvPr id="265" name="Google Shape;265;p10"/>
            <p:cNvPicPr preferRelativeResize="0"/>
            <p:nvPr/>
          </p:nvPicPr>
          <p:blipFill>
            <a:blip r:embed="rId2">
              <a:alphaModFix/>
            </a:blip>
            <a:stretch>
              <a:fillRect/>
            </a:stretch>
          </p:blipFill>
          <p:spPr>
            <a:xfrm>
              <a:off x="0" y="1373625"/>
              <a:ext cx="1371975" cy="896675"/>
            </a:xfrm>
            <a:prstGeom prst="rect">
              <a:avLst/>
            </a:prstGeom>
            <a:noFill/>
            <a:ln>
              <a:noFill/>
            </a:ln>
          </p:spPr>
        </p:pic>
        <p:pic>
          <p:nvPicPr>
            <p:cNvPr id="266" name="Google Shape;266;p10"/>
            <p:cNvPicPr preferRelativeResize="0"/>
            <p:nvPr/>
          </p:nvPicPr>
          <p:blipFill>
            <a:blip r:embed="rId2">
              <a:alphaModFix/>
            </a:blip>
            <a:stretch>
              <a:fillRect/>
            </a:stretch>
          </p:blipFill>
          <p:spPr>
            <a:xfrm>
              <a:off x="685975" y="687625"/>
              <a:ext cx="1371975" cy="896675"/>
            </a:xfrm>
            <a:prstGeom prst="rect">
              <a:avLst/>
            </a:prstGeom>
            <a:noFill/>
            <a:ln>
              <a:noFill/>
            </a:ln>
          </p:spPr>
        </p:pic>
        <p:grpSp>
          <p:nvGrpSpPr>
            <p:cNvPr id="267" name="Google Shape;267;p10"/>
            <p:cNvGrpSpPr/>
            <p:nvPr/>
          </p:nvGrpSpPr>
          <p:grpSpPr>
            <a:xfrm>
              <a:off x="0" y="0"/>
              <a:ext cx="3429750" cy="896675"/>
              <a:chOff x="0" y="0"/>
              <a:chExt cx="3429750" cy="896675"/>
            </a:xfrm>
          </p:grpSpPr>
          <p:pic>
            <p:nvPicPr>
              <p:cNvPr id="268" name="Google Shape;268;p10"/>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69" name="Google Shape;269;p10"/>
              <p:cNvPicPr preferRelativeResize="0"/>
              <p:nvPr/>
            </p:nvPicPr>
            <p:blipFill>
              <a:blip r:embed="rId2">
                <a:alphaModFix/>
              </a:blip>
              <a:stretch>
                <a:fillRect/>
              </a:stretch>
            </p:blipFill>
            <p:spPr>
              <a:xfrm>
                <a:off x="2057775" y="0"/>
                <a:ext cx="1371975" cy="896675"/>
              </a:xfrm>
              <a:prstGeom prst="rect">
                <a:avLst/>
              </a:prstGeom>
              <a:noFill/>
              <a:ln>
                <a:noFill/>
              </a:ln>
            </p:spPr>
          </p:pic>
        </p:grpSp>
      </p:grpSp>
      <p:grpSp>
        <p:nvGrpSpPr>
          <p:cNvPr id="270" name="Google Shape;270;p10"/>
          <p:cNvGrpSpPr/>
          <p:nvPr/>
        </p:nvGrpSpPr>
        <p:grpSpPr>
          <a:xfrm flipH="1">
            <a:off x="0" y="3095415"/>
            <a:ext cx="5487525" cy="2270300"/>
            <a:chOff x="2743750" y="2061250"/>
            <a:chExt cx="5487525" cy="2270300"/>
          </a:xfrm>
        </p:grpSpPr>
        <p:grpSp>
          <p:nvGrpSpPr>
            <p:cNvPr id="271" name="Google Shape;271;p10"/>
            <p:cNvGrpSpPr/>
            <p:nvPr/>
          </p:nvGrpSpPr>
          <p:grpSpPr>
            <a:xfrm>
              <a:off x="2743750" y="3434875"/>
              <a:ext cx="5487525" cy="896675"/>
              <a:chOff x="2057775" y="0"/>
              <a:chExt cx="5487525" cy="896675"/>
            </a:xfrm>
          </p:grpSpPr>
          <p:pic>
            <p:nvPicPr>
              <p:cNvPr id="272" name="Google Shape;272;p10"/>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73" name="Google Shape;273;p10"/>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74" name="Google Shape;274;p10"/>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75" name="Google Shape;275;p10"/>
            <p:cNvGrpSpPr/>
            <p:nvPr/>
          </p:nvGrpSpPr>
          <p:grpSpPr>
            <a:xfrm>
              <a:off x="4115550" y="2747250"/>
              <a:ext cx="3429750" cy="896675"/>
              <a:chOff x="4115550" y="0"/>
              <a:chExt cx="3429750" cy="896675"/>
            </a:xfrm>
          </p:grpSpPr>
          <p:pic>
            <p:nvPicPr>
              <p:cNvPr id="276" name="Google Shape;276;p10"/>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77" name="Google Shape;277;p10"/>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278" name="Google Shape;278;p10"/>
            <p:cNvPicPr preferRelativeResize="0"/>
            <p:nvPr/>
          </p:nvPicPr>
          <p:blipFill>
            <a:blip r:embed="rId2">
              <a:alphaModFix/>
            </a:blip>
            <a:stretch>
              <a:fillRect/>
            </a:stretch>
          </p:blipFill>
          <p:spPr>
            <a:xfrm>
              <a:off x="6859300" y="2061250"/>
              <a:ext cx="1371975" cy="896675"/>
            </a:xfrm>
            <a:prstGeom prst="rect">
              <a:avLst/>
            </a:prstGeom>
            <a:noFill/>
            <a:ln>
              <a:noFill/>
            </a:ln>
          </p:spPr>
        </p:pic>
      </p:grpSp>
    </p:spTree>
  </p:cSld>
  <p:clrMapOvr>
    <a:masterClrMapping/>
  </p:clrMapOvr>
  <p:transition spd="med" advTm="5000">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44000">
              <a:schemeClr val="lt2"/>
            </a:gs>
            <a:gs pos="72000">
              <a:schemeClr val="lt2"/>
            </a:gs>
            <a:gs pos="100000">
              <a:srgbClr val="D0D8E5"/>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6450" y="402700"/>
            <a:ext cx="3587400" cy="8568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1pPr>
            <a:lvl2pPr lvl="1">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2pPr>
            <a:lvl3pPr lvl="2">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3pPr>
            <a:lvl4pPr lvl="3">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4pPr>
            <a:lvl5pPr lvl="4">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5pPr>
            <a:lvl6pPr lvl="5">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6pPr>
            <a:lvl7pPr lvl="6">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7pPr>
            <a:lvl8pPr lvl="7">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8pPr>
            <a:lvl9pPr lvl="8">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76450" y="1524375"/>
            <a:ext cx="7591200" cy="2932500"/>
          </a:xfrm>
          <a:prstGeom prst="rect">
            <a:avLst/>
          </a:prstGeom>
          <a:noFill/>
          <a:ln>
            <a:noFill/>
          </a:ln>
        </p:spPr>
        <p:txBody>
          <a:bodyPr spcFirstLastPara="1" wrap="square" lIns="0" tIns="0" rIns="0" bIns="0" anchor="t" anchorCtr="0">
            <a:noAutofit/>
          </a:bodyPr>
          <a:lstStyle>
            <a:lvl1pPr marL="457200" lvl="0"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1pPr>
            <a:lvl2pPr marL="914400" lvl="1"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2pPr>
            <a:lvl3pPr marL="1371600" lvl="2"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3pPr>
            <a:lvl4pPr marL="1828800" lvl="3"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4pPr>
            <a:lvl5pPr marL="2286000" lvl="4"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5pPr>
            <a:lvl6pPr marL="2743200" lvl="5"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6pPr>
            <a:lvl7pPr marL="3200400" lvl="6"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7pPr>
            <a:lvl8pPr marL="3657600" lvl="7"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8pPr>
            <a:lvl9pPr marL="4114800" lvl="8"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729400" y="4734075"/>
            <a:ext cx="414600" cy="409500"/>
          </a:xfrm>
          <a:prstGeom prst="rect">
            <a:avLst/>
          </a:prstGeom>
          <a:noFill/>
          <a:ln>
            <a:noFill/>
          </a:ln>
        </p:spPr>
        <p:txBody>
          <a:bodyPr spcFirstLastPara="1" wrap="square" lIns="0" tIns="0" rIns="0" bIns="0" anchor="ctr" anchorCtr="0">
            <a:noAutofit/>
          </a:bodyPr>
          <a:lstStyle>
            <a:lvl1pPr lvl="0" algn="ctr">
              <a:buNone/>
              <a:defRPr sz="1300">
                <a:solidFill>
                  <a:schemeClr val="dk2"/>
                </a:solidFill>
                <a:latin typeface="Montserrat Light"/>
                <a:ea typeface="Montserrat Light"/>
                <a:cs typeface="Montserrat Light"/>
                <a:sym typeface="Montserrat Light"/>
              </a:defRPr>
            </a:lvl1pPr>
            <a:lvl2pPr lvl="1" algn="ctr">
              <a:buNone/>
              <a:defRPr sz="1300">
                <a:solidFill>
                  <a:schemeClr val="dk2"/>
                </a:solidFill>
                <a:latin typeface="Montserrat Light"/>
                <a:ea typeface="Montserrat Light"/>
                <a:cs typeface="Montserrat Light"/>
                <a:sym typeface="Montserrat Light"/>
              </a:defRPr>
            </a:lvl2pPr>
            <a:lvl3pPr lvl="2" algn="ctr">
              <a:buNone/>
              <a:defRPr sz="1300">
                <a:solidFill>
                  <a:schemeClr val="dk2"/>
                </a:solidFill>
                <a:latin typeface="Montserrat Light"/>
                <a:ea typeface="Montserrat Light"/>
                <a:cs typeface="Montserrat Light"/>
                <a:sym typeface="Montserrat Light"/>
              </a:defRPr>
            </a:lvl3pPr>
            <a:lvl4pPr lvl="3" algn="ctr">
              <a:buNone/>
              <a:defRPr sz="1300">
                <a:solidFill>
                  <a:schemeClr val="dk2"/>
                </a:solidFill>
                <a:latin typeface="Montserrat Light"/>
                <a:ea typeface="Montserrat Light"/>
                <a:cs typeface="Montserrat Light"/>
                <a:sym typeface="Montserrat Light"/>
              </a:defRPr>
            </a:lvl4pPr>
            <a:lvl5pPr lvl="4" algn="ctr">
              <a:buNone/>
              <a:defRPr sz="1300">
                <a:solidFill>
                  <a:schemeClr val="dk2"/>
                </a:solidFill>
                <a:latin typeface="Montserrat Light"/>
                <a:ea typeface="Montserrat Light"/>
                <a:cs typeface="Montserrat Light"/>
                <a:sym typeface="Montserrat Light"/>
              </a:defRPr>
            </a:lvl5pPr>
            <a:lvl6pPr lvl="5" algn="ctr">
              <a:buNone/>
              <a:defRPr sz="1300">
                <a:solidFill>
                  <a:schemeClr val="dk2"/>
                </a:solidFill>
                <a:latin typeface="Montserrat Light"/>
                <a:ea typeface="Montserrat Light"/>
                <a:cs typeface="Montserrat Light"/>
                <a:sym typeface="Montserrat Light"/>
              </a:defRPr>
            </a:lvl6pPr>
            <a:lvl7pPr lvl="6" algn="ctr">
              <a:buNone/>
              <a:defRPr sz="1300">
                <a:solidFill>
                  <a:schemeClr val="dk2"/>
                </a:solidFill>
                <a:latin typeface="Montserrat Light"/>
                <a:ea typeface="Montserrat Light"/>
                <a:cs typeface="Montserrat Light"/>
                <a:sym typeface="Montserrat Light"/>
              </a:defRPr>
            </a:lvl7pPr>
            <a:lvl8pPr lvl="7" algn="ctr">
              <a:buNone/>
              <a:defRPr sz="1300">
                <a:solidFill>
                  <a:schemeClr val="dk2"/>
                </a:solidFill>
                <a:latin typeface="Montserrat Light"/>
                <a:ea typeface="Montserrat Light"/>
                <a:cs typeface="Montserrat Light"/>
                <a:sym typeface="Montserrat Light"/>
              </a:defRPr>
            </a:lvl8pPr>
            <a:lvl9pPr lvl="8" algn="ctr">
              <a:buNone/>
              <a:defRPr sz="1300">
                <a:solidFill>
                  <a:schemeClr val="dk2"/>
                </a:solidFill>
                <a:latin typeface="Montserrat Light"/>
                <a:ea typeface="Montserrat Light"/>
                <a:cs typeface="Montserrat Light"/>
                <a:sym typeface="Montserrat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spd="med" advTm="5000">
    <p:pull/>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www.waterfordmiworks.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4.JPG"/></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6" name="Picture 2" descr="MiWorks_waterford_colo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843" y="983674"/>
            <a:ext cx="6378295" cy="347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77A0FAC-C980-474B-A908-37CE4BB704D8}"/>
              </a:ext>
            </a:extLst>
          </p:cNvPr>
          <p:cNvPicPr>
            <a:picLocks noChangeAspect="1"/>
          </p:cNvPicPr>
          <p:nvPr/>
        </p:nvPicPr>
        <p:blipFill>
          <a:blip r:embed="rId4"/>
          <a:stretch>
            <a:fillRect/>
          </a:stretch>
        </p:blipFill>
        <p:spPr>
          <a:xfrm>
            <a:off x="122708" y="118905"/>
            <a:ext cx="1457135" cy="562881"/>
          </a:xfrm>
          <a:prstGeom prst="rect">
            <a:avLst/>
          </a:prstGeom>
        </p:spPr>
      </p:pic>
    </p:spTree>
  </p:cSld>
  <p:clrMapOvr>
    <a:masterClrMapping/>
  </p:clrMapOvr>
  <p:transition spd="med" advClick="0" advTm="5000">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3E7FF"/>
            </a:gs>
            <a:gs pos="44000">
              <a:schemeClr val="lt2"/>
            </a:gs>
            <a:gs pos="56000">
              <a:schemeClr val="lt2"/>
            </a:gs>
            <a:gs pos="100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1313736" y="1167942"/>
            <a:ext cx="4725000" cy="861900"/>
          </a:xfrm>
          <a:prstGeom prst="rect">
            <a:avLst/>
          </a:prstGeom>
        </p:spPr>
        <p:txBody>
          <a:bodyPr spcFirstLastPara="1" wrap="square" lIns="0" tIns="0" rIns="0" bIns="0" anchor="t" anchorCtr="0">
            <a:noAutofit/>
          </a:bodyPr>
          <a:lstStyle/>
          <a:p>
            <a:pPr marL="0" lvl="0" indent="0"/>
            <a:r>
              <a:rPr lang="en-US" sz="7200" dirty="0">
                <a:solidFill>
                  <a:srgbClr val="F87220"/>
                </a:solidFill>
                <a:effectLst>
                  <a:outerShdw blurRad="38100" dist="38100" dir="2700000" algn="tl">
                    <a:srgbClr val="000000">
                      <a:alpha val="43137"/>
                    </a:srgbClr>
                  </a:outerShdw>
                </a:effectLst>
              </a:rPr>
              <a:t>soft skills</a:t>
            </a:r>
            <a:endParaRPr sz="7200" dirty="0">
              <a:solidFill>
                <a:srgbClr val="F8722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1356746" y="2229002"/>
            <a:ext cx="4495414" cy="2341200"/>
          </a:xfrm>
          <a:prstGeom prst="rect">
            <a:avLst/>
          </a:prstGeom>
        </p:spPr>
        <p:txBody>
          <a:bodyPr spcFirstLastPara="1" wrap="square" lIns="0" tIns="0" rIns="0" bIns="0" anchor="t" anchorCtr="0">
            <a:noAutofit/>
          </a:bodyPr>
          <a:lstStyle/>
          <a:p>
            <a:pPr marL="0" lvl="0" indent="0">
              <a:buNone/>
            </a:pPr>
            <a:r>
              <a:rPr lang="en-US" b="1" dirty="0">
                <a:solidFill>
                  <a:schemeClr val="tx1">
                    <a:lumMod val="75000"/>
                    <a:lumOff val="25000"/>
                  </a:schemeClr>
                </a:solidFill>
                <a:latin typeface="Montserrat"/>
                <a:ea typeface="Montserrat"/>
                <a:cs typeface="Montserrat"/>
                <a:sym typeface="Montserrat"/>
              </a:rPr>
              <a:t>Shaping Your Soft Skills</a:t>
            </a:r>
          </a:p>
          <a:p>
            <a:pPr marL="0" lvl="0" indent="0">
              <a:buNone/>
            </a:pPr>
            <a:r>
              <a:rPr lang="en-US" sz="1600" dirty="0"/>
              <a:t>Shape up your soft skills before your next job transition. Soft skills are personal attributes that enable someone to interact effectively and harmoniously with other people and can be transferred from job to job.</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602" y="0"/>
            <a:ext cx="2858161" cy="5143500"/>
          </a:xfrm>
          <a:prstGeom prst="rect">
            <a:avLst/>
          </a:prstGeom>
          <a:ln>
            <a:noFill/>
          </a:ln>
          <a:effectLst>
            <a:outerShdw blurRad="50800" dist="38100" dir="10800000" algn="r" rotWithShape="0">
              <a:prstClr val="black">
                <a:alpha val="40000"/>
              </a:prstClr>
            </a:outerShdw>
          </a:effectLst>
        </p:spPr>
      </p:pic>
      <p:sp>
        <p:nvSpPr>
          <p:cNvPr id="7" name="Google Shape;325;p14">
            <a:extLst>
              <a:ext uri="{FF2B5EF4-FFF2-40B4-BE49-F238E27FC236}">
                <a16:creationId xmlns:a16="http://schemas.microsoft.com/office/drawing/2014/main" id="{017FB055-2EC6-4EAD-B6BF-2CA34F7F9124}"/>
              </a:ext>
            </a:extLst>
          </p:cNvPr>
          <p:cNvSpPr txBox="1">
            <a:spLocks/>
          </p:cNvSpPr>
          <p:nvPr/>
        </p:nvSpPr>
        <p:spPr>
          <a:xfrm>
            <a:off x="1495954" y="4518289"/>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SHOP</a:t>
            </a:r>
          </a:p>
        </p:txBody>
      </p:sp>
      <p:pic>
        <p:nvPicPr>
          <p:cNvPr id="8" name="Picture 7">
            <a:extLst>
              <a:ext uri="{FF2B5EF4-FFF2-40B4-BE49-F238E27FC236}">
                <a16:creationId xmlns:a16="http://schemas.microsoft.com/office/drawing/2014/main" id="{E98032C9-E8BD-40FB-865C-748890CFA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0" y="4588882"/>
            <a:ext cx="1454704" cy="554618"/>
          </a:xfrm>
          <a:prstGeom prst="rect">
            <a:avLst/>
          </a:prstGeom>
        </p:spPr>
      </p:pic>
    </p:spTree>
    <p:extLst>
      <p:ext uri="{BB962C8B-B14F-4D97-AF65-F5344CB8AC3E}">
        <p14:creationId xmlns:p14="http://schemas.microsoft.com/office/powerpoint/2010/main" val="2266970836"/>
      </p:ext>
    </p:extLst>
  </p:cSld>
  <p:clrMapOvr>
    <a:masterClrMapping/>
  </p:clrMapOvr>
  <p:transition spd="med" advClick="0" advTm="10000">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A3E7FF"/>
            </a:gs>
            <a:gs pos="44000">
              <a:schemeClr val="lt2"/>
            </a:gs>
            <a:gs pos="56000">
              <a:schemeClr val="lt2"/>
            </a:gs>
            <a:gs pos="100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1313736" y="1167942"/>
            <a:ext cx="4725000" cy="861900"/>
          </a:xfrm>
          <a:prstGeom prst="rect">
            <a:avLst/>
          </a:prstGeom>
        </p:spPr>
        <p:txBody>
          <a:bodyPr spcFirstLastPara="1" wrap="square" lIns="0" tIns="0" rIns="0" bIns="0" anchor="t" anchorCtr="0">
            <a:noAutofit/>
          </a:bodyPr>
          <a:lstStyle/>
          <a:p>
            <a:pPr marL="0" lvl="0" indent="0"/>
            <a:r>
              <a:rPr lang="en" sz="7200" dirty="0">
                <a:solidFill>
                  <a:srgbClr val="F87220"/>
                </a:solidFill>
                <a:effectLst>
                  <a:outerShdw blurRad="38100" dist="38100" dir="2700000" algn="tl">
                    <a:srgbClr val="000000">
                      <a:alpha val="43137"/>
                    </a:srgbClr>
                  </a:outerShdw>
                </a:effectLst>
              </a:rPr>
              <a:t>ageless</a:t>
            </a:r>
            <a:endParaRPr sz="7200" dirty="0">
              <a:solidFill>
                <a:srgbClr val="F8722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1356746" y="2229002"/>
            <a:ext cx="4495414" cy="2341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solidFill>
                  <a:schemeClr val="tx1">
                    <a:lumMod val="75000"/>
                    <a:lumOff val="25000"/>
                  </a:schemeClr>
                </a:solidFill>
                <a:latin typeface="Montserrat"/>
                <a:ea typeface="Montserrat"/>
                <a:cs typeface="Montserrat"/>
                <a:sym typeface="Montserrat"/>
              </a:rPr>
              <a:t>Overcoming the Age Factor</a:t>
            </a:r>
          </a:p>
          <a:p>
            <a:pPr marL="0" lvl="0" indent="0" algn="l" rtl="0">
              <a:spcBef>
                <a:spcPts val="600"/>
              </a:spcBef>
              <a:spcAft>
                <a:spcPts val="0"/>
              </a:spcAft>
              <a:buNone/>
            </a:pPr>
            <a:r>
              <a:rPr lang="en-US" sz="1600" dirty="0"/>
              <a:t>Learn ways to overcome age-related stereotypes.  </a:t>
            </a:r>
          </a:p>
          <a:p>
            <a:pPr marL="0" lvl="0" indent="0" algn="l" rtl="0">
              <a:spcBef>
                <a:spcPts val="600"/>
              </a:spcBef>
              <a:spcAft>
                <a:spcPts val="0"/>
              </a:spcAft>
              <a:buNone/>
            </a:pPr>
            <a:r>
              <a:rPr lang="en-US" sz="1600" dirty="0"/>
              <a:t>Gain insight into working in a multi-generational office, updating a resume, job search and interview techniques.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602" y="0"/>
            <a:ext cx="2858161" cy="5143500"/>
          </a:xfrm>
          <a:prstGeom prst="rect">
            <a:avLst/>
          </a:prstGeom>
          <a:ln>
            <a:noFill/>
          </a:ln>
          <a:effectLst>
            <a:outerShdw blurRad="50800" dist="38100" dir="10800000" algn="r" rotWithShape="0">
              <a:prstClr val="black">
                <a:alpha val="40000"/>
              </a:prstClr>
            </a:outerShdw>
          </a:effectLst>
        </p:spPr>
      </p:pic>
      <p:sp>
        <p:nvSpPr>
          <p:cNvPr id="7" name="Google Shape;325;p14">
            <a:extLst>
              <a:ext uri="{FF2B5EF4-FFF2-40B4-BE49-F238E27FC236}">
                <a16:creationId xmlns:a16="http://schemas.microsoft.com/office/drawing/2014/main" id="{017FB055-2EC6-4EAD-B6BF-2CA34F7F9124}"/>
              </a:ext>
            </a:extLst>
          </p:cNvPr>
          <p:cNvSpPr txBox="1">
            <a:spLocks/>
          </p:cNvSpPr>
          <p:nvPr/>
        </p:nvSpPr>
        <p:spPr>
          <a:xfrm>
            <a:off x="1495954" y="4518289"/>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SHOP</a:t>
            </a:r>
          </a:p>
        </p:txBody>
      </p:sp>
      <p:pic>
        <p:nvPicPr>
          <p:cNvPr id="8" name="Picture 7">
            <a:extLst>
              <a:ext uri="{FF2B5EF4-FFF2-40B4-BE49-F238E27FC236}">
                <a16:creationId xmlns:a16="http://schemas.microsoft.com/office/drawing/2014/main" id="{E98032C9-E8BD-40FB-865C-748890CFA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0" y="4588882"/>
            <a:ext cx="1454704" cy="554618"/>
          </a:xfrm>
          <a:prstGeom prst="rect">
            <a:avLst/>
          </a:prstGeom>
        </p:spPr>
      </p:pic>
    </p:spTree>
    <p:extLst>
      <p:ext uri="{BB962C8B-B14F-4D97-AF65-F5344CB8AC3E}">
        <p14:creationId xmlns:p14="http://schemas.microsoft.com/office/powerpoint/2010/main" val="1051097850"/>
      </p:ext>
    </p:extLst>
  </p:cSld>
  <p:clrMapOvr>
    <a:masterClrMapping/>
  </p:clrMapOvr>
  <p:transition spd="med" advClick="0" advTm="10000">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20" name="Google Shape;320;p13"/>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16" name="Google Shape;325;p14"/>
          <p:cNvSpPr txBox="1">
            <a:spLocks/>
          </p:cNvSpPr>
          <p:nvPr/>
        </p:nvSpPr>
        <p:spPr>
          <a:xfrm>
            <a:off x="112544" y="3599430"/>
            <a:ext cx="5243946" cy="13083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3600" dirty="0">
                <a:solidFill>
                  <a:schemeClr val="tx1">
                    <a:lumMod val="75000"/>
                    <a:lumOff val="25000"/>
                  </a:schemeClr>
                </a:solidFill>
              </a:rPr>
              <a:t>sign up today</a:t>
            </a:r>
          </a:p>
          <a:p>
            <a:r>
              <a:rPr lang="en-US" sz="3200" b="0" dirty="0">
                <a:solidFill>
                  <a:schemeClr val="tx1">
                    <a:lumMod val="75000"/>
                    <a:lumOff val="25000"/>
                  </a:schemeClr>
                </a:solidFill>
              </a:rPr>
              <a:t>waterfordmiworks.org</a:t>
            </a:r>
          </a:p>
        </p:txBody>
      </p:sp>
      <p:sp>
        <p:nvSpPr>
          <p:cNvPr id="17" name="Google Shape;325;p14"/>
          <p:cNvSpPr txBox="1">
            <a:spLocks/>
          </p:cNvSpPr>
          <p:nvPr/>
        </p:nvSpPr>
        <p:spPr>
          <a:xfrm>
            <a:off x="1512050" y="4516128"/>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SHOPS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8" y="4588882"/>
            <a:ext cx="1454704" cy="554618"/>
          </a:xfrm>
          <a:prstGeom prst="rect">
            <a:avLst/>
          </a:prstGeom>
        </p:spPr>
      </p:pic>
    </p:spTree>
  </p:cSld>
  <p:clrMapOvr>
    <a:masterClrMapping/>
  </p:clrMapOvr>
  <p:transition spd="med" advClick="0" advTm="7000">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3403218" y="747850"/>
            <a:ext cx="4216782" cy="138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8800" dirty="0">
                <a:solidFill>
                  <a:schemeClr val="lt1"/>
                </a:solidFill>
                <a:latin typeface="MS PGothic" panose="020B0600070205080204" pitchFamily="34" charset="-128"/>
                <a:ea typeface="MS PGothic" panose="020B0600070205080204" pitchFamily="34" charset="-128"/>
              </a:rPr>
              <a:t>SMART</a:t>
            </a:r>
            <a:br>
              <a:rPr lang="en-US" sz="2400" b="0" dirty="0">
                <a:solidFill>
                  <a:schemeClr val="lt1"/>
                </a:solidFill>
              </a:rPr>
            </a:br>
            <a:endParaRPr sz="4000" dirty="0">
              <a:solidFill>
                <a:schemeClr val="lt1"/>
              </a:solidFill>
            </a:endParaRPr>
          </a:p>
        </p:txBody>
      </p:sp>
      <p:sp>
        <p:nvSpPr>
          <p:cNvPr id="398" name="Google Shape;398;p22"/>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68728D"/>
                </a:solidFill>
                <a:effectLst/>
                <a:uLnTx/>
                <a:uFillTx/>
                <a:latin typeface="Montserrat Light"/>
                <a:sym typeface="Montserrat Ligh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300" b="0" i="0" u="none" strike="noStrike" kern="0" cap="none" spc="0" normalizeH="0" baseline="0" noProof="0">
              <a:ln>
                <a:noFill/>
              </a:ln>
              <a:solidFill>
                <a:srgbClr val="68728D"/>
              </a:solidFill>
              <a:effectLst/>
              <a:uLnTx/>
              <a:uFillTx/>
              <a:latin typeface="Montserrat Light"/>
              <a:sym typeface="Montserrat Ligh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34" y="845918"/>
            <a:ext cx="2994628" cy="1169918"/>
          </a:xfrm>
          <a:prstGeom prst="rect">
            <a:avLst/>
          </a:prstGeom>
        </p:spPr>
      </p:pic>
      <p:sp>
        <p:nvSpPr>
          <p:cNvPr id="2" name="Rectangle 1">
            <a:extLst>
              <a:ext uri="{FF2B5EF4-FFF2-40B4-BE49-F238E27FC236}">
                <a16:creationId xmlns:a16="http://schemas.microsoft.com/office/drawing/2014/main" id="{52B83259-F254-432E-8545-490FBEFB2083}"/>
              </a:ext>
            </a:extLst>
          </p:cNvPr>
          <p:cNvSpPr/>
          <p:nvPr/>
        </p:nvSpPr>
        <p:spPr>
          <a:xfrm>
            <a:off x="560328" y="1999988"/>
            <a:ext cx="4572000" cy="1015663"/>
          </a:xfrm>
          <a:prstGeom prst="rect">
            <a:avLst/>
          </a:prstGeom>
        </p:spPr>
        <p:txBody>
          <a:bodyPr>
            <a:spAutoFit/>
          </a:bodyPr>
          <a:lstStyle/>
          <a:p>
            <a:r>
              <a:rPr lang="en-US" sz="3000" dirty="0">
                <a:solidFill>
                  <a:schemeClr val="lt1"/>
                </a:solidFill>
              </a:rPr>
              <a:t>PROGRAMS TAILORED</a:t>
            </a:r>
            <a:br>
              <a:rPr lang="en-US" sz="3000" dirty="0">
                <a:solidFill>
                  <a:schemeClr val="lt1"/>
                </a:solidFill>
              </a:rPr>
            </a:br>
            <a:r>
              <a:rPr lang="en-US" sz="3000" dirty="0">
                <a:solidFill>
                  <a:schemeClr val="lt1"/>
                </a:solidFill>
              </a:rPr>
              <a:t>TO MAKE IT HAPPEN</a:t>
            </a:r>
            <a:endParaRPr lang="en-US" sz="3000" dirty="0"/>
          </a:p>
        </p:txBody>
      </p:sp>
    </p:spTree>
    <p:extLst>
      <p:ext uri="{BB962C8B-B14F-4D97-AF65-F5344CB8AC3E}">
        <p14:creationId xmlns:p14="http://schemas.microsoft.com/office/powerpoint/2010/main" val="1397327450"/>
      </p:ext>
    </p:extLst>
  </p:cSld>
  <p:clrMapOvr>
    <a:masterClrMapping/>
  </p:clrMapOvr>
  <p:transition spd="med" advClick="0" advTm="6000">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87220"/>
            </a:gs>
            <a:gs pos="90000">
              <a:srgbClr val="F87220"/>
            </a:gs>
            <a:gs pos="78000">
              <a:schemeClr val="lt2"/>
            </a:gs>
            <a:gs pos="5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4614206" y="992714"/>
            <a:ext cx="3763106" cy="86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7200" dirty="0">
                <a:solidFill>
                  <a:srgbClr val="0070C0"/>
                </a:solidFill>
                <a:effectLst>
                  <a:outerShdw blurRad="38100" dist="38100" dir="2700000" algn="tl">
                    <a:srgbClr val="000000">
                      <a:alpha val="43137"/>
                    </a:srgbClr>
                  </a:outerShdw>
                </a:effectLst>
              </a:rPr>
              <a:t>Y</a:t>
            </a:r>
            <a:r>
              <a:rPr lang="en" sz="7200" dirty="0">
                <a:solidFill>
                  <a:srgbClr val="0070C0"/>
                </a:solidFill>
                <a:effectLst>
                  <a:outerShdw blurRad="38100" dist="38100" dir="2700000" algn="tl">
                    <a:srgbClr val="000000">
                      <a:alpha val="43137"/>
                    </a:srgbClr>
                  </a:outerShdw>
                </a:effectLst>
              </a:rPr>
              <a:t>outh</a:t>
            </a:r>
            <a:endParaRPr sz="7200" dirty="0">
              <a:solidFill>
                <a:srgbClr val="0070C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4705645" y="1983820"/>
            <a:ext cx="4203071" cy="2658271"/>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400" b="1" dirty="0">
                <a:solidFill>
                  <a:srgbClr val="0070C0"/>
                </a:solidFill>
                <a:latin typeface="Montserrat"/>
                <a:ea typeface="Montserrat"/>
                <a:cs typeface="Montserrat"/>
                <a:sym typeface="Montserrat"/>
              </a:rPr>
              <a:t>Ages 16-24</a:t>
            </a:r>
          </a:p>
          <a:p>
            <a:pPr>
              <a:buClr>
                <a:srgbClr val="F87220"/>
              </a:buClr>
              <a:buSzPct val="100000"/>
              <a:buFontTx/>
              <a:buChar char="+"/>
            </a:pPr>
            <a:r>
              <a:rPr lang="en-US" sz="1800" dirty="0"/>
              <a:t>Paid Internships</a:t>
            </a:r>
          </a:p>
          <a:p>
            <a:pPr>
              <a:buClr>
                <a:srgbClr val="F87220"/>
              </a:buClr>
              <a:buSzPct val="100000"/>
              <a:buFontTx/>
              <a:buChar char="+"/>
            </a:pPr>
            <a:r>
              <a:rPr lang="en-US" sz="1800" dirty="0"/>
              <a:t>Tuition Assistance</a:t>
            </a:r>
          </a:p>
          <a:p>
            <a:pPr>
              <a:buClr>
                <a:srgbClr val="F87220"/>
              </a:buClr>
              <a:buSzPct val="100000"/>
              <a:buFontTx/>
              <a:buChar char="+"/>
            </a:pPr>
            <a:r>
              <a:rPr lang="en-US" sz="1800" dirty="0"/>
              <a:t>Apprenticeships</a:t>
            </a:r>
          </a:p>
          <a:p>
            <a:pPr>
              <a:buClr>
                <a:srgbClr val="F87220"/>
              </a:buClr>
              <a:buSzPct val="100000"/>
              <a:buFontTx/>
              <a:buChar char="+"/>
            </a:pPr>
            <a:r>
              <a:rPr lang="en-US" sz="1800" dirty="0"/>
              <a:t>Job Search Options</a:t>
            </a:r>
          </a:p>
        </p:txBody>
      </p:sp>
      <p:sp>
        <p:nvSpPr>
          <p:cNvPr id="6" name="Google Shape;325;p14"/>
          <p:cNvSpPr txBox="1">
            <a:spLocks/>
          </p:cNvSpPr>
          <p:nvPr/>
        </p:nvSpPr>
        <p:spPr>
          <a:xfrm>
            <a:off x="1462812" y="4516128"/>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SMART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0" y="4588882"/>
            <a:ext cx="1454704" cy="554618"/>
          </a:xfrm>
          <a:prstGeom prst="rect">
            <a:avLst/>
          </a:prstGeom>
        </p:spPr>
      </p:pic>
      <p:pic>
        <p:nvPicPr>
          <p:cNvPr id="2052" name="Picture 4" descr="Why need Free Online Career Counselling – Free Career Guide">
            <a:extLst>
              <a:ext uri="{FF2B5EF4-FFF2-40B4-BE49-F238E27FC236}">
                <a16:creationId xmlns:a16="http://schemas.microsoft.com/office/drawing/2014/main" id="{641B3F7B-5639-414D-B78B-E5C3B14F9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7366"/>
            <a:ext cx="4254999" cy="3249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123078"/>
      </p:ext>
    </p:extLst>
  </p:cSld>
  <p:clrMapOvr>
    <a:masterClrMapping/>
  </p:clrMapOvr>
  <p:transition spd="med" advClick="0" advTm="9000">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87220"/>
            </a:gs>
            <a:gs pos="90000">
              <a:srgbClr val="F87220"/>
            </a:gs>
            <a:gs pos="78000">
              <a:schemeClr val="lt2"/>
            </a:gs>
            <a:gs pos="5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4128868" y="1107154"/>
            <a:ext cx="4902590" cy="86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7200" dirty="0">
                <a:solidFill>
                  <a:srgbClr val="0070C0"/>
                </a:solidFill>
                <a:effectLst>
                  <a:outerShdw blurRad="38100" dist="38100" dir="2700000" algn="tl">
                    <a:srgbClr val="000000">
                      <a:alpha val="43137"/>
                    </a:srgbClr>
                  </a:outerShdw>
                </a:effectLst>
              </a:rPr>
              <a:t>Navigator</a:t>
            </a:r>
            <a:endParaRPr sz="7200" dirty="0">
              <a:solidFill>
                <a:srgbClr val="0070C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4192889" y="2039281"/>
            <a:ext cx="4156286" cy="2658271"/>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400" b="1" dirty="0">
                <a:solidFill>
                  <a:srgbClr val="0070C0"/>
                </a:solidFill>
                <a:latin typeface="Montserrat"/>
                <a:ea typeface="Montserrat"/>
                <a:cs typeface="Montserrat"/>
                <a:sym typeface="Montserrat"/>
              </a:rPr>
              <a:t>Refugee &amp; Immigrant</a:t>
            </a:r>
          </a:p>
          <a:p>
            <a:pPr>
              <a:buClr>
                <a:srgbClr val="F87220"/>
              </a:buClr>
              <a:buSzPct val="100000"/>
              <a:buFontTx/>
              <a:buChar char="+"/>
            </a:pPr>
            <a:r>
              <a:rPr lang="en-US" sz="1800" dirty="0"/>
              <a:t>Assessment of literacy, numeracy, and English-language proficiency including supportive service needs</a:t>
            </a:r>
          </a:p>
          <a:p>
            <a:pPr>
              <a:buClr>
                <a:srgbClr val="F87220"/>
              </a:buClr>
              <a:buSzPct val="100000"/>
              <a:buFontTx/>
              <a:buChar char="+"/>
            </a:pPr>
            <a:r>
              <a:rPr lang="en-US" sz="1800" dirty="0"/>
              <a:t>Financial Aid eligibility assistance</a:t>
            </a:r>
          </a:p>
          <a:p>
            <a:pPr>
              <a:buClr>
                <a:srgbClr val="F87220"/>
              </a:buClr>
              <a:buSzPct val="100000"/>
              <a:buFontTx/>
              <a:buChar char="+"/>
            </a:pPr>
            <a:r>
              <a:rPr lang="en-US" sz="1800" dirty="0"/>
              <a:t>Referral services</a:t>
            </a:r>
          </a:p>
        </p:txBody>
      </p:sp>
      <p:sp>
        <p:nvSpPr>
          <p:cNvPr id="6" name="Google Shape;325;p14"/>
          <p:cNvSpPr txBox="1">
            <a:spLocks/>
          </p:cNvSpPr>
          <p:nvPr/>
        </p:nvSpPr>
        <p:spPr>
          <a:xfrm>
            <a:off x="1462812" y="4521890"/>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SMART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0" y="4588882"/>
            <a:ext cx="1454704" cy="55461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913"/>
          <a:stretch/>
        </p:blipFill>
        <p:spPr>
          <a:xfrm>
            <a:off x="0" y="938042"/>
            <a:ext cx="3585331" cy="3393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899582"/>
      </p:ext>
    </p:extLst>
  </p:cSld>
  <p:clrMapOvr>
    <a:masterClrMapping/>
  </p:clrMapOvr>
  <p:transition spd="med" advClick="0" advTm="9000">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87220"/>
            </a:gs>
            <a:gs pos="90000">
              <a:srgbClr val="F87220"/>
            </a:gs>
            <a:gs pos="78000">
              <a:schemeClr val="lt2"/>
            </a:gs>
            <a:gs pos="5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4023361" y="1235869"/>
            <a:ext cx="4859360" cy="108477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800" dirty="0">
                <a:solidFill>
                  <a:srgbClr val="0070C0"/>
                </a:solidFill>
                <a:effectLst>
                  <a:outerShdw blurRad="38100" dist="38100" dir="2700000" algn="tl">
                    <a:srgbClr val="000000">
                      <a:alpha val="43137"/>
                    </a:srgbClr>
                  </a:outerShdw>
                </a:effectLst>
              </a:rPr>
              <a:t>Career Support </a:t>
            </a:r>
            <a:endParaRPr sz="4800" dirty="0">
              <a:solidFill>
                <a:srgbClr val="0070C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4058529" y="2320639"/>
            <a:ext cx="4410222" cy="2658271"/>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solidFill>
                  <a:srgbClr val="0070C0"/>
                </a:solidFill>
                <a:latin typeface="Montserrat"/>
                <a:ea typeface="Montserrat"/>
                <a:cs typeface="Montserrat"/>
                <a:sym typeface="Montserrat"/>
              </a:rPr>
              <a:t>Get Enrolled</a:t>
            </a:r>
          </a:p>
          <a:p>
            <a:pPr marL="0" lvl="0" indent="0" algn="l" rtl="0">
              <a:spcBef>
                <a:spcPts val="600"/>
              </a:spcBef>
              <a:spcAft>
                <a:spcPts val="0"/>
              </a:spcAft>
              <a:buNone/>
            </a:pPr>
            <a:r>
              <a:rPr lang="en-US" sz="1400" dirty="0"/>
              <a:t>Work with a Career Advisor to develop an individualized career plan to include resume review, job search support, and interview preparation. </a:t>
            </a:r>
          </a:p>
          <a:p>
            <a:pPr marL="0" lvl="0" indent="0" algn="l" rtl="0">
              <a:spcBef>
                <a:spcPts val="600"/>
              </a:spcBef>
              <a:spcAft>
                <a:spcPts val="0"/>
              </a:spcAft>
              <a:buNone/>
            </a:pPr>
            <a:endParaRPr lang="en-US" sz="700" dirty="0"/>
          </a:p>
          <a:p>
            <a:pPr marL="0" lvl="0" indent="0" algn="l" rtl="0">
              <a:spcBef>
                <a:spcPts val="600"/>
              </a:spcBef>
              <a:spcAft>
                <a:spcPts val="0"/>
              </a:spcAft>
              <a:buNone/>
            </a:pPr>
            <a:r>
              <a:rPr lang="en-US" sz="1400" dirty="0"/>
              <a:t>Attend a CAP enrollment session to get started and discover all the career services offered at our center.</a:t>
            </a:r>
          </a:p>
          <a:p>
            <a:pPr marL="0" lvl="0" indent="0" algn="l" rtl="0">
              <a:spcBef>
                <a:spcPts val="600"/>
              </a:spcBef>
              <a:spcAft>
                <a:spcPts val="0"/>
              </a:spcAft>
              <a:buNone/>
            </a:pPr>
            <a:endParaRPr lang="en-US" sz="100" dirty="0"/>
          </a:p>
          <a:p>
            <a:pPr marL="0" lvl="0" indent="0" algn="l" rtl="0">
              <a:spcBef>
                <a:spcPts val="600"/>
              </a:spcBef>
              <a:spcAft>
                <a:spcPts val="0"/>
              </a:spcAft>
              <a:buNone/>
            </a:pPr>
            <a:r>
              <a:rPr lang="en-US" sz="1400" dirty="0">
                <a:solidFill>
                  <a:srgbClr val="0C72E2"/>
                </a:solidFill>
                <a:hlinkClick r:id="rId3">
                  <a:extLst>
                    <a:ext uri="{A12FA001-AC4F-418D-AE19-62706E023703}">
                      <ahyp:hlinkClr xmlns:ahyp="http://schemas.microsoft.com/office/drawing/2018/hyperlinkcolor" val="tx"/>
                    </a:ext>
                  </a:extLst>
                </a:hlinkClick>
              </a:rPr>
              <a:t>www.WaterfordMIWorks.org</a:t>
            </a:r>
            <a:r>
              <a:rPr lang="en-US" sz="1400" dirty="0">
                <a:solidFill>
                  <a:srgbClr val="0C72E2"/>
                </a:solidFill>
              </a:rPr>
              <a:t> </a:t>
            </a:r>
          </a:p>
        </p:txBody>
      </p:sp>
      <p:sp>
        <p:nvSpPr>
          <p:cNvPr id="6" name="Google Shape;325;p14"/>
          <p:cNvSpPr txBox="1">
            <a:spLocks/>
          </p:cNvSpPr>
          <p:nvPr/>
        </p:nvSpPr>
        <p:spPr>
          <a:xfrm>
            <a:off x="1462812" y="4521890"/>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SMART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70" y="4588882"/>
            <a:ext cx="1454704" cy="554618"/>
          </a:xfrm>
          <a:prstGeom prst="rect">
            <a:avLst/>
          </a:prstGeom>
        </p:spPr>
      </p:pic>
      <p:pic>
        <p:nvPicPr>
          <p:cNvPr id="1030" name="Picture 6" descr="Career Resource: One-on-One Career Assistance Workshop – Dates: Tuesday,  Jan 7 &amp;amp; Feb 4 | City of Takoma Park">
            <a:extLst>
              <a:ext uri="{FF2B5EF4-FFF2-40B4-BE49-F238E27FC236}">
                <a16:creationId xmlns:a16="http://schemas.microsoft.com/office/drawing/2014/main" id="{CD214135-5AE8-43CB-B5DB-B2ABEC533A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32"/>
          <a:stretch/>
        </p:blipFill>
        <p:spPr bwMode="auto">
          <a:xfrm>
            <a:off x="0" y="929504"/>
            <a:ext cx="3691350" cy="2966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242514"/>
      </p:ext>
    </p:extLst>
  </p:cSld>
  <p:clrMapOvr>
    <a:masterClrMapping/>
  </p:clrMapOvr>
  <p:transition spd="med" advClick="0" advTm="13000">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87220"/>
            </a:gs>
            <a:gs pos="90000">
              <a:srgbClr val="F87220"/>
            </a:gs>
            <a:gs pos="78000">
              <a:schemeClr val="lt2"/>
            </a:gs>
            <a:gs pos="5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4258002" y="1177381"/>
            <a:ext cx="4048967" cy="86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7200" dirty="0">
                <a:solidFill>
                  <a:srgbClr val="0070C0"/>
                </a:solidFill>
                <a:effectLst>
                  <a:outerShdw blurRad="38100" dist="38100" dir="2700000" algn="tl">
                    <a:srgbClr val="000000">
                      <a:alpha val="43137"/>
                    </a:srgbClr>
                  </a:outerShdw>
                </a:effectLst>
              </a:rPr>
              <a:t>Veterans</a:t>
            </a:r>
            <a:endParaRPr sz="7200" dirty="0">
              <a:solidFill>
                <a:srgbClr val="0070C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4318780" y="2260207"/>
            <a:ext cx="4117819" cy="243136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solidFill>
                  <a:srgbClr val="0070C0"/>
                </a:solidFill>
                <a:latin typeface="Montserrat"/>
                <a:ea typeface="Montserrat"/>
                <a:cs typeface="Montserrat"/>
                <a:sym typeface="Montserrat"/>
              </a:rPr>
              <a:t>On-site Representative</a:t>
            </a:r>
          </a:p>
          <a:p>
            <a:pPr marL="0" lvl="0" indent="0" algn="l" rtl="0">
              <a:spcBef>
                <a:spcPts val="600"/>
              </a:spcBef>
              <a:spcAft>
                <a:spcPts val="0"/>
              </a:spcAft>
              <a:buNone/>
            </a:pPr>
            <a:r>
              <a:rPr lang="en-US" sz="1600" dirty="0"/>
              <a:t>FREE career assistance with priority of service. Let us help you find the right training and/or career path for your future.</a:t>
            </a:r>
          </a:p>
          <a:p>
            <a:pPr marL="0" lvl="0" indent="0" algn="l" rtl="0">
              <a:spcBef>
                <a:spcPts val="600"/>
              </a:spcBef>
              <a:spcAft>
                <a:spcPts val="0"/>
              </a:spcAft>
              <a:buNone/>
            </a:pPr>
            <a:endParaRPr lang="en-US" sz="1600" dirty="0"/>
          </a:p>
        </p:txBody>
      </p:sp>
      <p:sp>
        <p:nvSpPr>
          <p:cNvPr id="6" name="Google Shape;325;p14"/>
          <p:cNvSpPr txBox="1">
            <a:spLocks/>
          </p:cNvSpPr>
          <p:nvPr/>
        </p:nvSpPr>
        <p:spPr>
          <a:xfrm>
            <a:off x="1462812" y="4521890"/>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SMART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0" y="4588882"/>
            <a:ext cx="1454704" cy="554618"/>
          </a:xfrm>
          <a:prstGeom prst="rect">
            <a:avLst/>
          </a:prstGeom>
        </p:spPr>
      </p:pic>
      <p:pic>
        <p:nvPicPr>
          <p:cNvPr id="1028"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31716"/>
            <a:ext cx="3739487" cy="3112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174094"/>
      </p:ext>
    </p:extLst>
  </p:cSld>
  <p:clrMapOvr>
    <a:masterClrMapping/>
  </p:clrMapOvr>
  <p:transition spd="med" advClick="0" advTm="10000">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20" name="Google Shape;320;p13"/>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17" name="Google Shape;325;p14"/>
          <p:cNvSpPr txBox="1">
            <a:spLocks/>
          </p:cNvSpPr>
          <p:nvPr/>
        </p:nvSpPr>
        <p:spPr>
          <a:xfrm>
            <a:off x="1427642" y="4529878"/>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SMART</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88882"/>
            <a:ext cx="1454704" cy="554618"/>
          </a:xfrm>
          <a:prstGeom prst="rect">
            <a:avLst/>
          </a:prstGeom>
        </p:spPr>
      </p:pic>
      <p:sp>
        <p:nvSpPr>
          <p:cNvPr id="9" name="Google Shape;325;p14"/>
          <p:cNvSpPr txBox="1">
            <a:spLocks/>
          </p:cNvSpPr>
          <p:nvPr/>
        </p:nvSpPr>
        <p:spPr>
          <a:xfrm>
            <a:off x="2976904" y="1337874"/>
            <a:ext cx="5053547" cy="861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7200" dirty="0">
                <a:solidFill>
                  <a:srgbClr val="F87220"/>
                </a:solidFill>
              </a:rPr>
              <a:t>start today</a:t>
            </a:r>
          </a:p>
        </p:txBody>
      </p:sp>
      <p:sp>
        <p:nvSpPr>
          <p:cNvPr id="11" name="Google Shape;325;p14"/>
          <p:cNvSpPr txBox="1">
            <a:spLocks/>
          </p:cNvSpPr>
          <p:nvPr/>
        </p:nvSpPr>
        <p:spPr>
          <a:xfrm>
            <a:off x="3084923" y="2516318"/>
            <a:ext cx="3884534" cy="7050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pPr algn="ctr"/>
            <a:r>
              <a:rPr lang="en-US" sz="3200" b="0" dirty="0">
                <a:solidFill>
                  <a:srgbClr val="F87220"/>
                </a:solidFill>
              </a:rPr>
              <a:t>waterfordmiworks.org</a:t>
            </a:r>
          </a:p>
        </p:txBody>
      </p:sp>
    </p:spTree>
    <p:extLst>
      <p:ext uri="{BB962C8B-B14F-4D97-AF65-F5344CB8AC3E}">
        <p14:creationId xmlns:p14="http://schemas.microsoft.com/office/powerpoint/2010/main" val="199453305"/>
      </p:ext>
    </p:extLst>
  </p:cSld>
  <p:clrMapOvr>
    <a:masterClrMapping/>
  </p:clrMapOvr>
  <p:transition spd="med" advClick="0" advTm="7000">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AD86F1-F7CF-44BF-899F-45C31EF392B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pic>
        <p:nvPicPr>
          <p:cNvPr id="7" name="Picture 6">
            <a:extLst>
              <a:ext uri="{FF2B5EF4-FFF2-40B4-BE49-F238E27FC236}">
                <a16:creationId xmlns:a16="http://schemas.microsoft.com/office/drawing/2014/main" id="{B1000155-F802-4938-8832-AF45C9A5D7EB}"/>
              </a:ext>
            </a:extLst>
          </p:cNvPr>
          <p:cNvPicPr>
            <a:picLocks noChangeAspect="1"/>
          </p:cNvPicPr>
          <p:nvPr/>
        </p:nvPicPr>
        <p:blipFill>
          <a:blip r:embed="rId2"/>
          <a:stretch>
            <a:fillRect/>
          </a:stretch>
        </p:blipFill>
        <p:spPr>
          <a:xfrm>
            <a:off x="220109" y="294805"/>
            <a:ext cx="8716591" cy="4439270"/>
          </a:xfrm>
          <a:prstGeom prst="rect">
            <a:avLst/>
          </a:prstGeom>
        </p:spPr>
      </p:pic>
    </p:spTree>
    <p:extLst>
      <p:ext uri="{BB962C8B-B14F-4D97-AF65-F5344CB8AC3E}">
        <p14:creationId xmlns:p14="http://schemas.microsoft.com/office/powerpoint/2010/main" val="3285785271"/>
      </p:ext>
    </p:extLst>
  </p:cSld>
  <p:clrMapOvr>
    <a:masterClrMapping/>
  </p:clrMapOvr>
  <p:transition spd="med" advTm="5000">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251340"/>
          </a:xfrm>
          <a:prstGeom prst="rect">
            <a:avLst/>
          </a:prstGeom>
        </p:spPr>
      </p:pic>
      <p:sp>
        <p:nvSpPr>
          <p:cNvPr id="7" name="Google Shape;325;p14"/>
          <p:cNvSpPr txBox="1">
            <a:spLocks/>
          </p:cNvSpPr>
          <p:nvPr/>
        </p:nvSpPr>
        <p:spPr>
          <a:xfrm>
            <a:off x="78582" y="789735"/>
            <a:ext cx="8372692" cy="14616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7000" dirty="0">
                <a:solidFill>
                  <a:schemeClr val="tx1">
                    <a:lumMod val="75000"/>
                    <a:lumOff val="25000"/>
                  </a:schemeClr>
                </a:solidFill>
              </a:rPr>
              <a:t>Let’s do </a:t>
            </a:r>
          </a:p>
          <a:p>
            <a:r>
              <a:rPr lang="en-US" sz="7000" dirty="0">
                <a:solidFill>
                  <a:schemeClr val="tx1">
                    <a:lumMod val="75000"/>
                    <a:lumOff val="25000"/>
                  </a:schemeClr>
                </a:solidFill>
              </a:rPr>
              <a:t>this </a:t>
            </a:r>
          </a:p>
          <a:p>
            <a:r>
              <a:rPr lang="en-US" sz="7000" dirty="0">
                <a:solidFill>
                  <a:schemeClr val="tx1">
                    <a:lumMod val="75000"/>
                    <a:lumOff val="25000"/>
                  </a:schemeClr>
                </a:solidFill>
              </a:rPr>
              <a:t>together</a:t>
            </a:r>
          </a:p>
        </p:txBody>
      </p:sp>
    </p:spTree>
    <p:extLst>
      <p:ext uri="{BB962C8B-B14F-4D97-AF65-F5344CB8AC3E}">
        <p14:creationId xmlns:p14="http://schemas.microsoft.com/office/powerpoint/2010/main" val="1414405434"/>
      </p:ext>
    </p:extLst>
  </p:cSld>
  <p:clrMapOvr>
    <a:masterClrMapping/>
  </p:clrMapOvr>
  <p:transition spd="med" advClick="0" advTm="7000">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8B23E7-BE5F-406B-84D3-A1A102CCD9B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
        <p:nvSpPr>
          <p:cNvPr id="7" name="Rectangle 6">
            <a:extLst>
              <a:ext uri="{FF2B5EF4-FFF2-40B4-BE49-F238E27FC236}">
                <a16:creationId xmlns:a16="http://schemas.microsoft.com/office/drawing/2014/main" id="{00E3DCA4-6BE3-43E4-9563-08980BA9E410}"/>
              </a:ext>
            </a:extLst>
          </p:cNvPr>
          <p:cNvSpPr/>
          <p:nvPr/>
        </p:nvSpPr>
        <p:spPr>
          <a:xfrm>
            <a:off x="103126" y="550015"/>
            <a:ext cx="8202102" cy="3539430"/>
          </a:xfrm>
          <a:prstGeom prst="rect">
            <a:avLst/>
          </a:prstGeom>
          <a:solidFill>
            <a:srgbClr val="E8E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B3DB75-5E51-4EE5-91B2-5AF533716EF1}"/>
              </a:ext>
            </a:extLst>
          </p:cNvPr>
          <p:cNvSpPr txBox="1"/>
          <p:nvPr/>
        </p:nvSpPr>
        <p:spPr>
          <a:xfrm>
            <a:off x="261252" y="605014"/>
            <a:ext cx="1718797" cy="3539430"/>
          </a:xfrm>
          <a:prstGeom prst="rect">
            <a:avLst/>
          </a:prstGeom>
          <a:noFill/>
        </p:spPr>
        <p:txBody>
          <a:bodyPr wrap="square" rtlCol="0">
            <a:spAutoFit/>
          </a:bodyPr>
          <a:lstStyle/>
          <a:p>
            <a:r>
              <a:rPr lang="en-US" u="sng" dirty="0"/>
              <a:t>March Veterans Resource Fair</a:t>
            </a:r>
            <a:r>
              <a:rPr lang="en-US" dirty="0"/>
              <a:t> Veterans and their families are invited to stop by WB Parks Connect Senior Center in West Bloomfield. Representatives will be onsite to serve all veterans, active duty, guard and reserves, and their families with resources. RSVP TODAY!</a:t>
            </a:r>
          </a:p>
        </p:txBody>
      </p:sp>
      <p:pic>
        <p:nvPicPr>
          <p:cNvPr id="9" name="Picture 8">
            <a:extLst>
              <a:ext uri="{FF2B5EF4-FFF2-40B4-BE49-F238E27FC236}">
                <a16:creationId xmlns:a16="http://schemas.microsoft.com/office/drawing/2014/main" id="{00D3BE25-05B9-4231-8D8F-2034463C62A9}"/>
              </a:ext>
            </a:extLst>
          </p:cNvPr>
          <p:cNvPicPr>
            <a:picLocks noChangeAspect="1"/>
          </p:cNvPicPr>
          <p:nvPr/>
        </p:nvPicPr>
        <p:blipFill>
          <a:blip r:embed="rId2"/>
          <a:stretch>
            <a:fillRect/>
          </a:stretch>
        </p:blipFill>
        <p:spPr>
          <a:xfrm>
            <a:off x="1925048" y="710724"/>
            <a:ext cx="6195036" cy="3252394"/>
          </a:xfrm>
          <a:prstGeom prst="rect">
            <a:avLst/>
          </a:prstGeom>
        </p:spPr>
      </p:pic>
    </p:spTree>
    <p:extLst>
      <p:ext uri="{BB962C8B-B14F-4D97-AF65-F5344CB8AC3E}">
        <p14:creationId xmlns:p14="http://schemas.microsoft.com/office/powerpoint/2010/main" val="1285163084"/>
      </p:ext>
    </p:extLst>
  </p:cSld>
  <p:clrMapOvr>
    <a:masterClrMapping/>
  </p:clrMapOvr>
  <p:transition spd="med" advTm="5000">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396EEF-3FB5-43C9-A78D-2407A2C154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pic>
        <p:nvPicPr>
          <p:cNvPr id="4" name="Picture 3">
            <a:extLst>
              <a:ext uri="{FF2B5EF4-FFF2-40B4-BE49-F238E27FC236}">
                <a16:creationId xmlns:a16="http://schemas.microsoft.com/office/drawing/2014/main" id="{2551DADA-77B9-4642-BD51-8F99083A76FE}"/>
              </a:ext>
            </a:extLst>
          </p:cNvPr>
          <p:cNvPicPr>
            <a:picLocks noChangeAspect="1"/>
          </p:cNvPicPr>
          <p:nvPr/>
        </p:nvPicPr>
        <p:blipFill>
          <a:blip r:embed="rId2"/>
          <a:stretch>
            <a:fillRect/>
          </a:stretch>
        </p:blipFill>
        <p:spPr>
          <a:xfrm>
            <a:off x="2584739" y="0"/>
            <a:ext cx="3974522" cy="5143500"/>
          </a:xfrm>
          <a:prstGeom prst="rect">
            <a:avLst/>
          </a:prstGeom>
        </p:spPr>
      </p:pic>
    </p:spTree>
    <p:extLst>
      <p:ext uri="{BB962C8B-B14F-4D97-AF65-F5344CB8AC3E}">
        <p14:creationId xmlns:p14="http://schemas.microsoft.com/office/powerpoint/2010/main" val="4260167876"/>
      </p:ext>
    </p:extLst>
  </p:cSld>
  <p:clrMapOvr>
    <a:masterClrMapping/>
  </p:clrMapOvr>
  <p:transition spd="med" advTm="5000">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35A631-4975-4B17-B412-E2D5CEC43A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pic>
        <p:nvPicPr>
          <p:cNvPr id="6" name="Picture 5">
            <a:extLst>
              <a:ext uri="{FF2B5EF4-FFF2-40B4-BE49-F238E27FC236}">
                <a16:creationId xmlns:a16="http://schemas.microsoft.com/office/drawing/2014/main" id="{0A992665-28FB-4D8B-844C-A56A0585B6FA}"/>
              </a:ext>
            </a:extLst>
          </p:cNvPr>
          <p:cNvPicPr>
            <a:picLocks noChangeAspect="1"/>
          </p:cNvPicPr>
          <p:nvPr/>
        </p:nvPicPr>
        <p:blipFill>
          <a:blip r:embed="rId2"/>
          <a:stretch>
            <a:fillRect/>
          </a:stretch>
        </p:blipFill>
        <p:spPr>
          <a:xfrm>
            <a:off x="2582930" y="0"/>
            <a:ext cx="3978139" cy="5143500"/>
          </a:xfrm>
          <a:prstGeom prst="rect">
            <a:avLst/>
          </a:prstGeom>
        </p:spPr>
      </p:pic>
    </p:spTree>
    <p:extLst>
      <p:ext uri="{BB962C8B-B14F-4D97-AF65-F5344CB8AC3E}">
        <p14:creationId xmlns:p14="http://schemas.microsoft.com/office/powerpoint/2010/main" val="3650766563"/>
      </p:ext>
    </p:extLst>
  </p:cSld>
  <p:clrMapOvr>
    <a:masterClrMapping/>
  </p:clrMapOvr>
  <p:transition spd="med" advTm="5000">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BEDE64-2D04-4F74-92F2-1835DA0BCCD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pic>
        <p:nvPicPr>
          <p:cNvPr id="4" name="Picture 3">
            <a:extLst>
              <a:ext uri="{FF2B5EF4-FFF2-40B4-BE49-F238E27FC236}">
                <a16:creationId xmlns:a16="http://schemas.microsoft.com/office/drawing/2014/main" id="{BCCED3A4-3C5C-4FD2-B8D7-FBBF1D271CA7}"/>
              </a:ext>
            </a:extLst>
          </p:cNvPr>
          <p:cNvPicPr>
            <a:picLocks noChangeAspect="1"/>
          </p:cNvPicPr>
          <p:nvPr/>
        </p:nvPicPr>
        <p:blipFill>
          <a:blip r:embed="rId2"/>
          <a:stretch>
            <a:fillRect/>
          </a:stretch>
        </p:blipFill>
        <p:spPr>
          <a:xfrm>
            <a:off x="1504176" y="0"/>
            <a:ext cx="6135647" cy="5143500"/>
          </a:xfrm>
          <a:prstGeom prst="rect">
            <a:avLst/>
          </a:prstGeom>
        </p:spPr>
      </p:pic>
    </p:spTree>
    <p:extLst>
      <p:ext uri="{BB962C8B-B14F-4D97-AF65-F5344CB8AC3E}">
        <p14:creationId xmlns:p14="http://schemas.microsoft.com/office/powerpoint/2010/main" val="1255767762"/>
      </p:ext>
    </p:extLst>
  </p:cSld>
  <p:clrMapOvr>
    <a:masterClrMapping/>
  </p:clrMapOvr>
  <p:transition spd="med" advTm="5000">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E8C89-E2F6-40C7-848D-A981EF3FE5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pic>
        <p:nvPicPr>
          <p:cNvPr id="4" name="Picture 3">
            <a:extLst>
              <a:ext uri="{FF2B5EF4-FFF2-40B4-BE49-F238E27FC236}">
                <a16:creationId xmlns:a16="http://schemas.microsoft.com/office/drawing/2014/main" id="{DAF0E35E-9BB7-4A96-BC1D-F1E85BAB8DBB}"/>
              </a:ext>
            </a:extLst>
          </p:cNvPr>
          <p:cNvPicPr>
            <a:picLocks noChangeAspect="1"/>
          </p:cNvPicPr>
          <p:nvPr/>
        </p:nvPicPr>
        <p:blipFill>
          <a:blip r:embed="rId2"/>
          <a:stretch>
            <a:fillRect/>
          </a:stretch>
        </p:blipFill>
        <p:spPr>
          <a:xfrm>
            <a:off x="2956331" y="117238"/>
            <a:ext cx="5005566" cy="5005566"/>
          </a:xfrm>
          <a:prstGeom prst="rect">
            <a:avLst/>
          </a:prstGeom>
        </p:spPr>
      </p:pic>
      <p:sp>
        <p:nvSpPr>
          <p:cNvPr id="5" name="TextBox 4">
            <a:extLst>
              <a:ext uri="{FF2B5EF4-FFF2-40B4-BE49-F238E27FC236}">
                <a16:creationId xmlns:a16="http://schemas.microsoft.com/office/drawing/2014/main" id="{363746D3-A3BE-4C71-A501-AE3CE71D287F}"/>
              </a:ext>
            </a:extLst>
          </p:cNvPr>
          <p:cNvSpPr txBox="1"/>
          <p:nvPr/>
        </p:nvSpPr>
        <p:spPr>
          <a:xfrm>
            <a:off x="89378" y="96253"/>
            <a:ext cx="2866954" cy="4185761"/>
          </a:xfrm>
          <a:prstGeom prst="rect">
            <a:avLst/>
          </a:prstGeom>
          <a:noFill/>
        </p:spPr>
        <p:txBody>
          <a:bodyPr wrap="square" rtlCol="0">
            <a:spAutoFit/>
          </a:bodyPr>
          <a:lstStyle/>
          <a:p>
            <a:r>
              <a:rPr lang="en-US" b="1" dirty="0"/>
              <a:t>Summer Jobs and Internships with Oakland County </a:t>
            </a:r>
          </a:p>
          <a:p>
            <a:r>
              <a:rPr lang="en-US" dirty="0"/>
              <a:t>These positions give college students and teens indispensable experience as they prepare for their adult careers, including</a:t>
            </a:r>
          </a:p>
          <a:p>
            <a:pPr marL="285750" indent="-285750">
              <a:buFont typeface="Arial" panose="020B0604020202020204" pitchFamily="34" charset="0"/>
              <a:buChar char="•"/>
            </a:pPr>
            <a:r>
              <a:rPr lang="en-US" dirty="0"/>
              <a:t>Epidemiologist Intern </a:t>
            </a:r>
          </a:p>
          <a:p>
            <a:pPr marL="285750" indent="-285750">
              <a:buFont typeface="Arial" panose="020B0604020202020204" pitchFamily="34" charset="0"/>
              <a:buChar char="•"/>
            </a:pPr>
            <a:r>
              <a:rPr lang="en-US" dirty="0"/>
              <a:t>Sanitarian Intern</a:t>
            </a:r>
          </a:p>
          <a:p>
            <a:pPr marL="285750" indent="-285750">
              <a:buFont typeface="Arial" panose="020B0604020202020204" pitchFamily="34" charset="0"/>
              <a:buChar char="•"/>
            </a:pPr>
            <a:r>
              <a:rPr lang="en-US" dirty="0"/>
              <a:t>Health Education Assistant</a:t>
            </a:r>
          </a:p>
          <a:p>
            <a:pPr marL="285750" indent="-285750">
              <a:buFont typeface="Arial" panose="020B0604020202020204" pitchFamily="34" charset="0"/>
              <a:buChar char="•"/>
            </a:pPr>
            <a:r>
              <a:rPr lang="en-US" dirty="0"/>
              <a:t>Animal Census Worker </a:t>
            </a:r>
          </a:p>
          <a:p>
            <a:pPr marL="285750" indent="-285750">
              <a:buFont typeface="Arial" panose="020B0604020202020204" pitchFamily="34" charset="0"/>
              <a:buChar char="•"/>
            </a:pPr>
            <a:r>
              <a:rPr lang="en-US" dirty="0"/>
              <a:t>Criminal Justice Assistant</a:t>
            </a:r>
          </a:p>
          <a:p>
            <a:pPr marL="285750" indent="-285750">
              <a:buFont typeface="Arial" panose="020B0604020202020204" pitchFamily="34" charset="0"/>
              <a:buChar char="•"/>
            </a:pPr>
            <a:r>
              <a:rPr lang="en-US" dirty="0"/>
              <a:t>Law Clerk Intern</a:t>
            </a:r>
          </a:p>
          <a:p>
            <a:pPr marL="285750" indent="-285750">
              <a:buFont typeface="Arial" panose="020B0604020202020204" pitchFamily="34" charset="0"/>
              <a:buChar char="•"/>
            </a:pPr>
            <a:r>
              <a:rPr lang="en-US" dirty="0"/>
              <a:t>Summer Business Clerk Business Assistant</a:t>
            </a:r>
          </a:p>
          <a:p>
            <a:pPr marL="285750" indent="-285750">
              <a:buFont typeface="Arial" panose="020B0604020202020204" pitchFamily="34" charset="0"/>
              <a:buChar char="•"/>
            </a:pPr>
            <a:r>
              <a:rPr lang="en-US" dirty="0"/>
              <a:t>Laborer</a:t>
            </a:r>
          </a:p>
          <a:p>
            <a:r>
              <a:rPr lang="en-US" dirty="0"/>
              <a:t>Starting pay ranging from $12.42-$20.38 per hour</a:t>
            </a:r>
          </a:p>
          <a:p>
            <a:endParaRPr lang="en-US" dirty="0"/>
          </a:p>
          <a:p>
            <a:r>
              <a:rPr lang="en-US" b="1" dirty="0"/>
              <a:t>Apply oakgov.com/jobs</a:t>
            </a:r>
          </a:p>
        </p:txBody>
      </p:sp>
    </p:spTree>
    <p:extLst>
      <p:ext uri="{BB962C8B-B14F-4D97-AF65-F5344CB8AC3E}">
        <p14:creationId xmlns:p14="http://schemas.microsoft.com/office/powerpoint/2010/main" val="4177227984"/>
      </p:ext>
    </p:extLst>
  </p:cSld>
  <p:clrMapOvr>
    <a:masterClrMapping/>
  </p:clrMapOvr>
  <p:transition spd="med" advTm="5000">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2FEC19-7AA2-4ED3-A60D-910B048803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pic>
        <p:nvPicPr>
          <p:cNvPr id="4" name="Picture 3">
            <a:extLst>
              <a:ext uri="{FF2B5EF4-FFF2-40B4-BE49-F238E27FC236}">
                <a16:creationId xmlns:a16="http://schemas.microsoft.com/office/drawing/2014/main" id="{82F1FF7C-1253-4616-8516-5DEE27073F70}"/>
              </a:ext>
            </a:extLst>
          </p:cNvPr>
          <p:cNvPicPr>
            <a:picLocks noChangeAspect="1"/>
          </p:cNvPicPr>
          <p:nvPr/>
        </p:nvPicPr>
        <p:blipFill>
          <a:blip r:embed="rId2"/>
          <a:stretch>
            <a:fillRect/>
          </a:stretch>
        </p:blipFill>
        <p:spPr>
          <a:xfrm>
            <a:off x="2584739" y="0"/>
            <a:ext cx="3974522" cy="5143500"/>
          </a:xfrm>
          <a:prstGeom prst="rect">
            <a:avLst/>
          </a:prstGeom>
        </p:spPr>
      </p:pic>
    </p:spTree>
    <p:extLst>
      <p:ext uri="{BB962C8B-B14F-4D97-AF65-F5344CB8AC3E}">
        <p14:creationId xmlns:p14="http://schemas.microsoft.com/office/powerpoint/2010/main" val="296431024"/>
      </p:ext>
    </p:extLst>
  </p:cSld>
  <p:clrMapOvr>
    <a:masterClrMapping/>
  </p:clrMapOvr>
  <p:transition spd="med" advTm="5000">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2FE9C6-FCAB-4B9F-B651-1A2D6B4C469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grpSp>
        <p:nvGrpSpPr>
          <p:cNvPr id="3" name="Group 2">
            <a:extLst>
              <a:ext uri="{FF2B5EF4-FFF2-40B4-BE49-F238E27FC236}">
                <a16:creationId xmlns:a16="http://schemas.microsoft.com/office/drawing/2014/main" id="{7B82430E-C8FC-4EB4-A3BE-97C98CB12832}"/>
              </a:ext>
            </a:extLst>
          </p:cNvPr>
          <p:cNvGrpSpPr/>
          <p:nvPr/>
        </p:nvGrpSpPr>
        <p:grpSpPr>
          <a:xfrm>
            <a:off x="89378" y="108713"/>
            <a:ext cx="8965244" cy="4645987"/>
            <a:chOff x="89378" y="108713"/>
            <a:chExt cx="8965244" cy="4645987"/>
          </a:xfrm>
        </p:grpSpPr>
        <p:sp>
          <p:nvSpPr>
            <p:cNvPr id="11" name="Rectangle 10">
              <a:extLst>
                <a:ext uri="{FF2B5EF4-FFF2-40B4-BE49-F238E27FC236}">
                  <a16:creationId xmlns:a16="http://schemas.microsoft.com/office/drawing/2014/main" id="{8CFFDA04-92B4-4166-948A-454A1E747D43}"/>
                </a:ext>
              </a:extLst>
            </p:cNvPr>
            <p:cNvSpPr/>
            <p:nvPr/>
          </p:nvSpPr>
          <p:spPr>
            <a:xfrm>
              <a:off x="89378" y="108713"/>
              <a:ext cx="8965244" cy="4645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1F9AEB-ABA3-42A1-AE77-E533790448DC}"/>
                </a:ext>
              </a:extLst>
            </p:cNvPr>
            <p:cNvPicPr>
              <a:picLocks noChangeAspect="1"/>
            </p:cNvPicPr>
            <p:nvPr/>
          </p:nvPicPr>
          <p:blipFill>
            <a:blip r:embed="rId2"/>
            <a:stretch>
              <a:fillRect/>
            </a:stretch>
          </p:blipFill>
          <p:spPr>
            <a:xfrm>
              <a:off x="198159" y="259546"/>
              <a:ext cx="4895132" cy="2569944"/>
            </a:xfrm>
            <a:prstGeom prst="rect">
              <a:avLst/>
            </a:prstGeom>
          </p:spPr>
        </p:pic>
        <p:pic>
          <p:nvPicPr>
            <p:cNvPr id="10" name="Picture 9">
              <a:extLst>
                <a:ext uri="{FF2B5EF4-FFF2-40B4-BE49-F238E27FC236}">
                  <a16:creationId xmlns:a16="http://schemas.microsoft.com/office/drawing/2014/main" id="{CD85DD21-47F4-45D6-9DF3-958C9EE5C5C1}"/>
                </a:ext>
              </a:extLst>
            </p:cNvPr>
            <p:cNvPicPr>
              <a:picLocks noChangeAspect="1"/>
            </p:cNvPicPr>
            <p:nvPr/>
          </p:nvPicPr>
          <p:blipFill>
            <a:blip r:embed="rId3"/>
            <a:stretch>
              <a:fillRect/>
            </a:stretch>
          </p:blipFill>
          <p:spPr>
            <a:xfrm>
              <a:off x="5174572" y="225171"/>
              <a:ext cx="3105292" cy="527008"/>
            </a:xfrm>
            <a:prstGeom prst="rect">
              <a:avLst/>
            </a:prstGeom>
          </p:spPr>
        </p:pic>
        <p:pic>
          <p:nvPicPr>
            <p:cNvPr id="17" name="Picture 16">
              <a:extLst>
                <a:ext uri="{FF2B5EF4-FFF2-40B4-BE49-F238E27FC236}">
                  <a16:creationId xmlns:a16="http://schemas.microsoft.com/office/drawing/2014/main" id="{2CB29BF5-F2FC-4647-975A-6FDA8F42CCD4}"/>
                </a:ext>
              </a:extLst>
            </p:cNvPr>
            <p:cNvPicPr>
              <a:picLocks noChangeAspect="1"/>
            </p:cNvPicPr>
            <p:nvPr/>
          </p:nvPicPr>
          <p:blipFill>
            <a:blip r:embed="rId4"/>
            <a:stretch>
              <a:fillRect/>
            </a:stretch>
          </p:blipFill>
          <p:spPr>
            <a:xfrm>
              <a:off x="5278921" y="817844"/>
              <a:ext cx="3477979" cy="2829689"/>
            </a:xfrm>
            <a:prstGeom prst="rect">
              <a:avLst/>
            </a:prstGeom>
          </p:spPr>
        </p:pic>
        <p:pic>
          <p:nvPicPr>
            <p:cNvPr id="19" name="Picture 18">
              <a:extLst>
                <a:ext uri="{FF2B5EF4-FFF2-40B4-BE49-F238E27FC236}">
                  <a16:creationId xmlns:a16="http://schemas.microsoft.com/office/drawing/2014/main" id="{12945406-0E83-49D7-B902-913A71B6F527}"/>
                </a:ext>
              </a:extLst>
            </p:cNvPr>
            <p:cNvPicPr>
              <a:picLocks noChangeAspect="1"/>
            </p:cNvPicPr>
            <p:nvPr/>
          </p:nvPicPr>
          <p:blipFill>
            <a:blip r:embed="rId5"/>
            <a:stretch>
              <a:fillRect/>
            </a:stretch>
          </p:blipFill>
          <p:spPr>
            <a:xfrm>
              <a:off x="5481956" y="4168699"/>
              <a:ext cx="1573054" cy="478925"/>
            </a:xfrm>
            <a:prstGeom prst="rect">
              <a:avLst/>
            </a:prstGeom>
          </p:spPr>
        </p:pic>
        <p:pic>
          <p:nvPicPr>
            <p:cNvPr id="21" name="Picture 20">
              <a:extLst>
                <a:ext uri="{FF2B5EF4-FFF2-40B4-BE49-F238E27FC236}">
                  <a16:creationId xmlns:a16="http://schemas.microsoft.com/office/drawing/2014/main" id="{BD8DE317-9447-4F47-9DA1-ED5F1CCFDB69}"/>
                </a:ext>
              </a:extLst>
            </p:cNvPr>
            <p:cNvPicPr>
              <a:picLocks noChangeAspect="1"/>
            </p:cNvPicPr>
            <p:nvPr/>
          </p:nvPicPr>
          <p:blipFill>
            <a:blip r:embed="rId6"/>
            <a:stretch>
              <a:fillRect/>
            </a:stretch>
          </p:blipFill>
          <p:spPr>
            <a:xfrm>
              <a:off x="7250928" y="4168699"/>
              <a:ext cx="710539" cy="453028"/>
            </a:xfrm>
            <a:prstGeom prst="rect">
              <a:avLst/>
            </a:prstGeom>
          </p:spPr>
        </p:pic>
        <p:sp>
          <p:nvSpPr>
            <p:cNvPr id="27" name="Rectangle 26">
              <a:extLst>
                <a:ext uri="{FF2B5EF4-FFF2-40B4-BE49-F238E27FC236}">
                  <a16:creationId xmlns:a16="http://schemas.microsoft.com/office/drawing/2014/main" id="{1B436440-0DC4-4975-B42D-124D2ED49910}"/>
                </a:ext>
              </a:extLst>
            </p:cNvPr>
            <p:cNvSpPr/>
            <p:nvPr/>
          </p:nvSpPr>
          <p:spPr>
            <a:xfrm>
              <a:off x="198160" y="2901327"/>
              <a:ext cx="4895132" cy="1746297"/>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0F728A7-E725-4E6E-8799-3082061A065E}"/>
                </a:ext>
              </a:extLst>
            </p:cNvPr>
            <p:cNvPicPr>
              <a:picLocks noChangeAspect="1"/>
            </p:cNvPicPr>
            <p:nvPr/>
          </p:nvPicPr>
          <p:blipFill rotWithShape="1">
            <a:blip r:embed="rId7"/>
            <a:srcRect l="5318" t="21639" b="45374"/>
            <a:stretch/>
          </p:blipFill>
          <p:spPr>
            <a:xfrm>
              <a:off x="247505" y="3324402"/>
              <a:ext cx="2354143" cy="1027590"/>
            </a:xfrm>
            <a:prstGeom prst="rect">
              <a:avLst/>
            </a:prstGeom>
          </p:spPr>
        </p:pic>
        <p:pic>
          <p:nvPicPr>
            <p:cNvPr id="24" name="Picture 23">
              <a:extLst>
                <a:ext uri="{FF2B5EF4-FFF2-40B4-BE49-F238E27FC236}">
                  <a16:creationId xmlns:a16="http://schemas.microsoft.com/office/drawing/2014/main" id="{120CDC52-C327-401F-A7DB-7DCFF4E029A0}"/>
                </a:ext>
              </a:extLst>
            </p:cNvPr>
            <p:cNvPicPr>
              <a:picLocks noChangeAspect="1"/>
            </p:cNvPicPr>
            <p:nvPr/>
          </p:nvPicPr>
          <p:blipFill rotWithShape="1">
            <a:blip r:embed="rId7"/>
            <a:srcRect t="54625" b="10296"/>
            <a:stretch/>
          </p:blipFill>
          <p:spPr>
            <a:xfrm>
              <a:off x="2591949" y="3314275"/>
              <a:ext cx="2486372" cy="1092717"/>
            </a:xfrm>
            <a:prstGeom prst="rect">
              <a:avLst/>
            </a:prstGeom>
          </p:spPr>
        </p:pic>
        <p:pic>
          <p:nvPicPr>
            <p:cNvPr id="25" name="Picture 24">
              <a:extLst>
                <a:ext uri="{FF2B5EF4-FFF2-40B4-BE49-F238E27FC236}">
                  <a16:creationId xmlns:a16="http://schemas.microsoft.com/office/drawing/2014/main" id="{C1489954-CB47-49D9-8CAA-540CCF119657}"/>
                </a:ext>
              </a:extLst>
            </p:cNvPr>
            <p:cNvPicPr>
              <a:picLocks noChangeAspect="1"/>
            </p:cNvPicPr>
            <p:nvPr/>
          </p:nvPicPr>
          <p:blipFill rotWithShape="1">
            <a:blip r:embed="rId7"/>
            <a:srcRect t="90540"/>
            <a:stretch/>
          </p:blipFill>
          <p:spPr>
            <a:xfrm>
              <a:off x="1401787" y="4345594"/>
              <a:ext cx="2486372" cy="294682"/>
            </a:xfrm>
            <a:prstGeom prst="rect">
              <a:avLst/>
            </a:prstGeom>
          </p:spPr>
        </p:pic>
        <p:pic>
          <p:nvPicPr>
            <p:cNvPr id="26" name="Picture 25">
              <a:extLst>
                <a:ext uri="{FF2B5EF4-FFF2-40B4-BE49-F238E27FC236}">
                  <a16:creationId xmlns:a16="http://schemas.microsoft.com/office/drawing/2014/main" id="{7B7B67A4-0C7C-41A4-A839-658BA637441E}"/>
                </a:ext>
              </a:extLst>
            </p:cNvPr>
            <p:cNvPicPr>
              <a:picLocks noChangeAspect="1"/>
            </p:cNvPicPr>
            <p:nvPr/>
          </p:nvPicPr>
          <p:blipFill rotWithShape="1">
            <a:blip r:embed="rId7"/>
            <a:srcRect t="6734" b="79399"/>
            <a:stretch/>
          </p:blipFill>
          <p:spPr>
            <a:xfrm>
              <a:off x="1347892" y="2977828"/>
              <a:ext cx="2486372" cy="431991"/>
            </a:xfrm>
            <a:prstGeom prst="rect">
              <a:avLst/>
            </a:prstGeom>
          </p:spPr>
        </p:pic>
        <p:pic>
          <p:nvPicPr>
            <p:cNvPr id="29" name="Picture 28">
              <a:extLst>
                <a:ext uri="{FF2B5EF4-FFF2-40B4-BE49-F238E27FC236}">
                  <a16:creationId xmlns:a16="http://schemas.microsoft.com/office/drawing/2014/main" id="{0B931094-D69C-4FA1-BB10-3BEDD7978FEF}"/>
                </a:ext>
              </a:extLst>
            </p:cNvPr>
            <p:cNvPicPr>
              <a:picLocks noChangeAspect="1"/>
            </p:cNvPicPr>
            <p:nvPr/>
          </p:nvPicPr>
          <p:blipFill>
            <a:blip r:embed="rId8"/>
            <a:stretch>
              <a:fillRect/>
            </a:stretch>
          </p:blipFill>
          <p:spPr>
            <a:xfrm>
              <a:off x="5404718" y="3681139"/>
              <a:ext cx="1972007" cy="368397"/>
            </a:xfrm>
            <a:prstGeom prst="rect">
              <a:avLst/>
            </a:prstGeom>
          </p:spPr>
        </p:pic>
      </p:grpSp>
    </p:spTree>
    <p:extLst>
      <p:ext uri="{BB962C8B-B14F-4D97-AF65-F5344CB8AC3E}">
        <p14:creationId xmlns:p14="http://schemas.microsoft.com/office/powerpoint/2010/main" val="3859916207"/>
      </p:ext>
    </p:extLst>
  </p:cSld>
  <p:clrMapOvr>
    <a:masterClrMapping/>
  </p:clrMapOvr>
  <p:transition spd="med" advTm="5000">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16A84B-9165-46D2-BF8D-622D4C58D70B}"/>
              </a:ext>
            </a:extLst>
          </p:cNvPr>
          <p:cNvPicPr>
            <a:picLocks noChangeAspect="1"/>
          </p:cNvPicPr>
          <p:nvPr/>
        </p:nvPicPr>
        <p:blipFill>
          <a:blip r:embed="rId2"/>
          <a:stretch>
            <a:fillRect/>
          </a:stretch>
        </p:blipFill>
        <p:spPr>
          <a:xfrm>
            <a:off x="2575797" y="0"/>
            <a:ext cx="3992405" cy="5143500"/>
          </a:xfrm>
          <a:prstGeom prst="rect">
            <a:avLst/>
          </a:prstGeom>
        </p:spPr>
      </p:pic>
    </p:spTree>
    <p:extLst>
      <p:ext uri="{BB962C8B-B14F-4D97-AF65-F5344CB8AC3E}">
        <p14:creationId xmlns:p14="http://schemas.microsoft.com/office/powerpoint/2010/main" val="1291248818"/>
      </p:ext>
    </p:extLst>
  </p:cSld>
  <p:clrMapOvr>
    <a:masterClrMapping/>
  </p:clrMapOvr>
  <p:transition spd="med" advTm="5000">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7E5780-DC53-4545-872D-2A77BD4A6995}"/>
              </a:ext>
            </a:extLst>
          </p:cNvPr>
          <p:cNvPicPr>
            <a:picLocks noChangeAspect="1"/>
          </p:cNvPicPr>
          <p:nvPr/>
        </p:nvPicPr>
        <p:blipFill>
          <a:blip r:embed="rId2"/>
          <a:stretch>
            <a:fillRect/>
          </a:stretch>
        </p:blipFill>
        <p:spPr>
          <a:xfrm>
            <a:off x="2582930" y="0"/>
            <a:ext cx="3978139" cy="5143500"/>
          </a:xfrm>
          <a:prstGeom prst="rect">
            <a:avLst/>
          </a:prstGeom>
        </p:spPr>
      </p:pic>
    </p:spTree>
    <p:extLst>
      <p:ext uri="{BB962C8B-B14F-4D97-AF65-F5344CB8AC3E}">
        <p14:creationId xmlns:p14="http://schemas.microsoft.com/office/powerpoint/2010/main" val="4238785392"/>
      </p:ext>
    </p:extLst>
  </p:cSld>
  <p:clrMapOvr>
    <a:masterClrMapping/>
  </p:clrMapOvr>
  <p:transition spd="med" advTm="5000">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D1518-5B5B-469E-AB48-706DCB5DF7E0}"/>
              </a:ext>
            </a:extLst>
          </p:cNvPr>
          <p:cNvPicPr>
            <a:picLocks noChangeAspect="1"/>
          </p:cNvPicPr>
          <p:nvPr/>
        </p:nvPicPr>
        <p:blipFill>
          <a:blip r:embed="rId2"/>
          <a:stretch>
            <a:fillRect/>
          </a:stretch>
        </p:blipFill>
        <p:spPr>
          <a:xfrm>
            <a:off x="2584739" y="0"/>
            <a:ext cx="3974522" cy="5143500"/>
          </a:xfrm>
          <a:prstGeom prst="rect">
            <a:avLst/>
          </a:prstGeom>
        </p:spPr>
      </p:pic>
    </p:spTree>
    <p:extLst>
      <p:ext uri="{BB962C8B-B14F-4D97-AF65-F5344CB8AC3E}">
        <p14:creationId xmlns:p14="http://schemas.microsoft.com/office/powerpoint/2010/main" val="266088926"/>
      </p:ext>
    </p:extLst>
  </p:cSld>
  <p:clrMapOvr>
    <a:masterClrMapping/>
  </p:clrMapOvr>
  <p:transition spd="med" advTm="5000">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3856980" y="699724"/>
            <a:ext cx="4448820" cy="1404083"/>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en-US" sz="9200" dirty="0">
                <a:solidFill>
                  <a:schemeClr val="lt1"/>
                </a:solidFill>
                <a:latin typeface="MS PGothic" panose="020B0600070205080204" pitchFamily="34" charset="-128"/>
                <a:ea typeface="MS PGothic" panose="020B0600070205080204" pitchFamily="34" charset="-128"/>
              </a:rPr>
              <a:t>SHOPS</a:t>
            </a:r>
            <a:r>
              <a:rPr lang="en-US" sz="8800" dirty="0">
                <a:solidFill>
                  <a:schemeClr val="lt1"/>
                </a:solidFill>
              </a:rPr>
              <a:t>   </a:t>
            </a:r>
            <a:br>
              <a:rPr lang="en-US" sz="2400" b="0" dirty="0">
                <a:solidFill>
                  <a:schemeClr val="lt1"/>
                </a:solidFill>
              </a:rPr>
            </a:br>
            <a:endParaRPr sz="4000" dirty="0">
              <a:solidFill>
                <a:schemeClr val="lt1"/>
              </a:solidFill>
            </a:endParaRPr>
          </a:p>
        </p:txBody>
      </p:sp>
      <p:sp>
        <p:nvSpPr>
          <p:cNvPr id="398" name="Google Shape;398;p22"/>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68728D"/>
                </a:solidFill>
                <a:effectLst/>
                <a:uLnTx/>
                <a:uFillTx/>
                <a:latin typeface="Montserrat Light"/>
                <a:sym typeface="Montserrat Ligh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300" b="0" i="0" u="none" strike="noStrike" kern="0" cap="none" spc="0" normalizeH="0" baseline="0" noProof="0">
              <a:ln>
                <a:noFill/>
              </a:ln>
              <a:solidFill>
                <a:srgbClr val="68728D"/>
              </a:solidFill>
              <a:effectLst/>
              <a:uLnTx/>
              <a:uFillTx/>
              <a:latin typeface="Montserrat Light"/>
              <a:sym typeface="Montserrat Ligh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24" y="774372"/>
            <a:ext cx="3255818" cy="1271956"/>
          </a:xfrm>
          <a:prstGeom prst="rect">
            <a:avLst/>
          </a:prstGeom>
        </p:spPr>
      </p:pic>
      <p:sp>
        <p:nvSpPr>
          <p:cNvPr id="3" name="Rectangle 2">
            <a:extLst>
              <a:ext uri="{FF2B5EF4-FFF2-40B4-BE49-F238E27FC236}">
                <a16:creationId xmlns:a16="http://schemas.microsoft.com/office/drawing/2014/main" id="{4465EC30-641D-4E61-BC4D-6FB7E1DD0683}"/>
              </a:ext>
            </a:extLst>
          </p:cNvPr>
          <p:cNvSpPr/>
          <p:nvPr/>
        </p:nvSpPr>
        <p:spPr>
          <a:xfrm>
            <a:off x="789749" y="2028182"/>
            <a:ext cx="3413114" cy="553998"/>
          </a:xfrm>
          <a:prstGeom prst="rect">
            <a:avLst/>
          </a:prstGeom>
        </p:spPr>
        <p:txBody>
          <a:bodyPr wrap="none">
            <a:spAutoFit/>
          </a:bodyPr>
          <a:lstStyle/>
          <a:p>
            <a:r>
              <a:rPr lang="en-US" sz="3000" dirty="0">
                <a:solidFill>
                  <a:schemeClr val="lt1"/>
                </a:solidFill>
              </a:rPr>
              <a:t>MAKE IT HAPPEN</a:t>
            </a:r>
            <a:endParaRPr lang="en-US" sz="3000" dirty="0"/>
          </a:p>
        </p:txBody>
      </p:sp>
    </p:spTree>
    <p:extLst>
      <p:ext uri="{BB962C8B-B14F-4D97-AF65-F5344CB8AC3E}">
        <p14:creationId xmlns:p14="http://schemas.microsoft.com/office/powerpoint/2010/main" val="3079631588"/>
      </p:ext>
    </p:extLst>
  </p:cSld>
  <p:clrMapOvr>
    <a:masterClrMapping/>
  </p:clrMapOvr>
  <p:transition spd="med" advClick="0" advTm="5000">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9FA45-F384-4DA3-94C5-6B0C4B9809F8}"/>
              </a:ext>
            </a:extLst>
          </p:cNvPr>
          <p:cNvPicPr>
            <a:picLocks noChangeAspect="1"/>
          </p:cNvPicPr>
          <p:nvPr/>
        </p:nvPicPr>
        <p:blipFill>
          <a:blip r:embed="rId2"/>
          <a:stretch>
            <a:fillRect/>
          </a:stretch>
        </p:blipFill>
        <p:spPr>
          <a:xfrm>
            <a:off x="2582930" y="0"/>
            <a:ext cx="3978139" cy="5143500"/>
          </a:xfrm>
          <a:prstGeom prst="rect">
            <a:avLst/>
          </a:prstGeom>
        </p:spPr>
      </p:pic>
    </p:spTree>
    <p:extLst>
      <p:ext uri="{BB962C8B-B14F-4D97-AF65-F5344CB8AC3E}">
        <p14:creationId xmlns:p14="http://schemas.microsoft.com/office/powerpoint/2010/main" val="4072412758"/>
      </p:ext>
    </p:extLst>
  </p:cSld>
  <p:clrMapOvr>
    <a:masterClrMapping/>
  </p:clrMapOvr>
  <p:transition spd="med" advTm="5000">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84158-A625-4DBA-B19D-D391CCA8F2FF}"/>
              </a:ext>
            </a:extLst>
          </p:cNvPr>
          <p:cNvPicPr>
            <a:picLocks noChangeAspect="1"/>
          </p:cNvPicPr>
          <p:nvPr/>
        </p:nvPicPr>
        <p:blipFill>
          <a:blip r:embed="rId2"/>
          <a:stretch>
            <a:fillRect/>
          </a:stretch>
        </p:blipFill>
        <p:spPr>
          <a:xfrm>
            <a:off x="2584739" y="0"/>
            <a:ext cx="3974522" cy="5143500"/>
          </a:xfrm>
          <a:prstGeom prst="rect">
            <a:avLst/>
          </a:prstGeom>
        </p:spPr>
      </p:pic>
    </p:spTree>
    <p:extLst>
      <p:ext uri="{BB962C8B-B14F-4D97-AF65-F5344CB8AC3E}">
        <p14:creationId xmlns:p14="http://schemas.microsoft.com/office/powerpoint/2010/main" val="3877171137"/>
      </p:ext>
    </p:extLst>
  </p:cSld>
  <p:clrMapOvr>
    <a:masterClrMapping/>
  </p:clrMapOvr>
  <p:transition spd="med" advTm="5000">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395C94-68A2-4843-8863-B2C7C3468101}"/>
              </a:ext>
            </a:extLst>
          </p:cNvPr>
          <p:cNvPicPr>
            <a:picLocks noChangeAspect="1"/>
          </p:cNvPicPr>
          <p:nvPr/>
        </p:nvPicPr>
        <p:blipFill>
          <a:blip r:embed="rId2"/>
          <a:stretch>
            <a:fillRect/>
          </a:stretch>
        </p:blipFill>
        <p:spPr>
          <a:xfrm>
            <a:off x="2584739" y="0"/>
            <a:ext cx="3974522" cy="5143500"/>
          </a:xfrm>
          <a:prstGeom prst="rect">
            <a:avLst/>
          </a:prstGeom>
        </p:spPr>
      </p:pic>
    </p:spTree>
    <p:extLst>
      <p:ext uri="{BB962C8B-B14F-4D97-AF65-F5344CB8AC3E}">
        <p14:creationId xmlns:p14="http://schemas.microsoft.com/office/powerpoint/2010/main" val="2770673060"/>
      </p:ext>
    </p:extLst>
  </p:cSld>
  <p:clrMapOvr>
    <a:masterClrMapping/>
  </p:clrMapOvr>
  <p:transition spd="med" advTm="5000">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184785-8D8E-408F-A470-FB51F0A0DA74}"/>
              </a:ext>
            </a:extLst>
          </p:cNvPr>
          <p:cNvPicPr>
            <a:picLocks noChangeAspect="1"/>
          </p:cNvPicPr>
          <p:nvPr/>
        </p:nvPicPr>
        <p:blipFill>
          <a:blip r:embed="rId2"/>
          <a:stretch>
            <a:fillRect/>
          </a:stretch>
        </p:blipFill>
        <p:spPr>
          <a:xfrm>
            <a:off x="2584739" y="0"/>
            <a:ext cx="3974522" cy="5143500"/>
          </a:xfrm>
          <a:prstGeom prst="rect">
            <a:avLst/>
          </a:prstGeom>
        </p:spPr>
      </p:pic>
    </p:spTree>
    <p:extLst>
      <p:ext uri="{BB962C8B-B14F-4D97-AF65-F5344CB8AC3E}">
        <p14:creationId xmlns:p14="http://schemas.microsoft.com/office/powerpoint/2010/main" val="158074811"/>
      </p:ext>
    </p:extLst>
  </p:cSld>
  <p:clrMapOvr>
    <a:masterClrMapping/>
  </p:clrMapOvr>
  <p:transition spd="med" advTm="5000">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40F20-62D8-4228-8419-7D9FEC1A7ED1}"/>
              </a:ext>
            </a:extLst>
          </p:cNvPr>
          <p:cNvPicPr>
            <a:picLocks noChangeAspect="1"/>
          </p:cNvPicPr>
          <p:nvPr/>
        </p:nvPicPr>
        <p:blipFill>
          <a:blip r:embed="rId2"/>
          <a:stretch>
            <a:fillRect/>
          </a:stretch>
        </p:blipFill>
        <p:spPr>
          <a:xfrm>
            <a:off x="931677" y="0"/>
            <a:ext cx="7280645" cy="5143500"/>
          </a:xfrm>
          <a:prstGeom prst="rect">
            <a:avLst/>
          </a:prstGeom>
        </p:spPr>
      </p:pic>
    </p:spTree>
    <p:extLst>
      <p:ext uri="{BB962C8B-B14F-4D97-AF65-F5344CB8AC3E}">
        <p14:creationId xmlns:p14="http://schemas.microsoft.com/office/powerpoint/2010/main" val="121364071"/>
      </p:ext>
    </p:extLst>
  </p:cSld>
  <p:clrMapOvr>
    <a:masterClrMapping/>
  </p:clrMapOvr>
  <p:transition spd="med" advTm="5000">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9A18DD-F9B5-4103-A808-EC5D5FD9225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pic>
        <p:nvPicPr>
          <p:cNvPr id="4" name="Picture 3">
            <a:extLst>
              <a:ext uri="{FF2B5EF4-FFF2-40B4-BE49-F238E27FC236}">
                <a16:creationId xmlns:a16="http://schemas.microsoft.com/office/drawing/2014/main" id="{3EDCE794-5594-446C-96EE-323682A3AAA3}"/>
              </a:ext>
            </a:extLst>
          </p:cNvPr>
          <p:cNvPicPr>
            <a:picLocks noChangeAspect="1"/>
          </p:cNvPicPr>
          <p:nvPr/>
        </p:nvPicPr>
        <p:blipFill>
          <a:blip r:embed="rId2"/>
          <a:stretch>
            <a:fillRect/>
          </a:stretch>
        </p:blipFill>
        <p:spPr>
          <a:xfrm>
            <a:off x="2584738" y="0"/>
            <a:ext cx="3974523" cy="5143500"/>
          </a:xfrm>
          <a:prstGeom prst="rect">
            <a:avLst/>
          </a:prstGeom>
        </p:spPr>
      </p:pic>
    </p:spTree>
    <p:extLst>
      <p:ext uri="{BB962C8B-B14F-4D97-AF65-F5344CB8AC3E}">
        <p14:creationId xmlns:p14="http://schemas.microsoft.com/office/powerpoint/2010/main" val="1613544370"/>
      </p:ext>
    </p:extLst>
  </p:cSld>
  <p:clrMapOvr>
    <a:masterClrMapping/>
  </p:clrMapOvr>
  <p:transition spd="med" advTm="5000">
    <p:pull/>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3114304" y="720350"/>
            <a:ext cx="5672184" cy="138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7200" dirty="0">
                <a:solidFill>
                  <a:schemeClr val="lt1"/>
                </a:solidFill>
                <a:latin typeface="MS PGothic" panose="020B0600070205080204" pitchFamily="34" charset="-128"/>
                <a:ea typeface="MS PGothic" panose="020B0600070205080204" pitchFamily="34" charset="-128"/>
              </a:rPr>
              <a:t>TOGETHER</a:t>
            </a:r>
            <a:br>
              <a:rPr lang="en-US" sz="7200" b="0" dirty="0">
                <a:solidFill>
                  <a:schemeClr val="lt1"/>
                </a:solidFill>
              </a:rPr>
            </a:br>
            <a:endParaRPr sz="4000" dirty="0">
              <a:solidFill>
                <a:schemeClr val="lt1"/>
              </a:solidFill>
            </a:endParaRPr>
          </a:p>
        </p:txBody>
      </p:sp>
      <p:sp>
        <p:nvSpPr>
          <p:cNvPr id="398" name="Google Shape;398;p22"/>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68728D"/>
                </a:solidFill>
                <a:effectLst/>
                <a:uLnTx/>
                <a:uFillTx/>
                <a:latin typeface="Montserrat Light"/>
                <a:sym typeface="Montserrat Ligh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300" b="0" i="0" u="none" strike="noStrike" kern="0" cap="none" spc="0" normalizeH="0" baseline="0" noProof="0">
              <a:ln>
                <a:noFill/>
              </a:ln>
              <a:solidFill>
                <a:srgbClr val="68728D"/>
              </a:solidFill>
              <a:effectLst/>
              <a:uLnTx/>
              <a:uFillTx/>
              <a:latin typeface="Montserrat Light"/>
              <a:sym typeface="Montserrat Ligh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388" y="784052"/>
            <a:ext cx="2567916" cy="1003213"/>
          </a:xfrm>
          <a:prstGeom prst="rect">
            <a:avLst/>
          </a:prstGeom>
        </p:spPr>
      </p:pic>
      <p:sp>
        <p:nvSpPr>
          <p:cNvPr id="2" name="Rectangle 1">
            <a:extLst>
              <a:ext uri="{FF2B5EF4-FFF2-40B4-BE49-F238E27FC236}">
                <a16:creationId xmlns:a16="http://schemas.microsoft.com/office/drawing/2014/main" id="{8C0304CE-2632-459D-9A5F-FBDA59D8F44C}"/>
              </a:ext>
            </a:extLst>
          </p:cNvPr>
          <p:cNvSpPr/>
          <p:nvPr/>
        </p:nvSpPr>
        <p:spPr>
          <a:xfrm>
            <a:off x="594704" y="1782213"/>
            <a:ext cx="5895474" cy="1015663"/>
          </a:xfrm>
          <a:prstGeom prst="rect">
            <a:avLst/>
          </a:prstGeom>
        </p:spPr>
        <p:txBody>
          <a:bodyPr wrap="square">
            <a:spAutoFit/>
          </a:bodyPr>
          <a:lstStyle/>
          <a:p>
            <a:r>
              <a:rPr lang="en-US" sz="3000" dirty="0">
                <a:solidFill>
                  <a:schemeClr val="lt1"/>
                </a:solidFill>
              </a:rPr>
              <a:t>BUSINESS SOLUTIONS</a:t>
            </a:r>
            <a:br>
              <a:rPr lang="en-US" sz="3000" dirty="0">
                <a:solidFill>
                  <a:schemeClr val="lt1"/>
                </a:solidFill>
              </a:rPr>
            </a:br>
            <a:r>
              <a:rPr lang="en-US" sz="3000" dirty="0">
                <a:solidFill>
                  <a:schemeClr val="lt1"/>
                </a:solidFill>
              </a:rPr>
              <a:t>TO MAKE IT HAPPEN</a:t>
            </a:r>
            <a:endParaRPr lang="en-US" sz="3000" dirty="0"/>
          </a:p>
        </p:txBody>
      </p:sp>
    </p:spTree>
    <p:extLst>
      <p:ext uri="{BB962C8B-B14F-4D97-AF65-F5344CB8AC3E}">
        <p14:creationId xmlns:p14="http://schemas.microsoft.com/office/powerpoint/2010/main" val="4062796451"/>
      </p:ext>
    </p:extLst>
  </p:cSld>
  <p:clrMapOvr>
    <a:masterClrMapping/>
  </p:clrMapOvr>
  <p:transition spd="med" advClick="0" advTm="6000">
    <p:pull/>
  </p:transition>
</p:sld>
</file>

<file path=ppt/slides/slide37.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568326" y="608686"/>
            <a:ext cx="6936982" cy="86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7200" dirty="0">
                <a:solidFill>
                  <a:srgbClr val="F87220"/>
                </a:solidFill>
                <a:effectLst>
                  <a:outerShdw blurRad="38100" dist="38100" dir="2700000" algn="tl">
                    <a:srgbClr val="000000">
                      <a:alpha val="43137"/>
                    </a:srgbClr>
                  </a:outerShdw>
                </a:effectLst>
              </a:rPr>
              <a:t>Business</a:t>
            </a:r>
            <a:r>
              <a:rPr lang="en-US" sz="7200" dirty="0">
                <a:solidFill>
                  <a:schemeClr val="tx1">
                    <a:lumMod val="75000"/>
                    <a:lumOff val="25000"/>
                  </a:schemeClr>
                </a:solidFill>
              </a:rPr>
              <a:t> </a:t>
            </a:r>
            <a:endParaRPr sz="7200" dirty="0">
              <a:solidFill>
                <a:schemeClr val="tx1">
                  <a:lumMod val="75000"/>
                  <a:lumOff val="25000"/>
                </a:schemeClr>
              </a:solidFill>
            </a:endParaRPr>
          </a:p>
        </p:txBody>
      </p:sp>
      <p:sp>
        <p:nvSpPr>
          <p:cNvPr id="6" name="Google Shape;325;p14"/>
          <p:cNvSpPr txBox="1">
            <a:spLocks/>
          </p:cNvSpPr>
          <p:nvPr/>
        </p:nvSpPr>
        <p:spPr>
          <a:xfrm>
            <a:off x="1427642" y="4523003"/>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TOGETHER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8882"/>
            <a:ext cx="1454704" cy="554618"/>
          </a:xfrm>
          <a:prstGeom prst="rect">
            <a:avLst/>
          </a:prstGeom>
        </p:spPr>
      </p:pic>
      <p:sp>
        <p:nvSpPr>
          <p:cNvPr id="8" name="Google Shape;326;p14"/>
          <p:cNvSpPr txBox="1">
            <a:spLocks/>
          </p:cNvSpPr>
          <p:nvPr/>
        </p:nvSpPr>
        <p:spPr>
          <a:xfrm>
            <a:off x="647115" y="1594662"/>
            <a:ext cx="4641392" cy="265827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1pPr>
            <a:lvl2pPr marL="914400" marR="0" lvl="1"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4pPr>
            <a:lvl5pPr marL="2286000" marR="0" lvl="4"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5pPr>
            <a:lvl6pPr marL="2743200" marR="0" lvl="5"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6pPr>
            <a:lvl7pPr marL="3200400" marR="0" lvl="6"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7pPr>
            <a:lvl8pPr marL="3657600" marR="0" lvl="7"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8pPr>
            <a:lvl9pPr marL="4114800" marR="0" lvl="8"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9pPr>
          </a:lstStyle>
          <a:p>
            <a:pPr marL="0" indent="0">
              <a:buFont typeface="Montserrat Light"/>
              <a:buNone/>
            </a:pPr>
            <a:r>
              <a:rPr lang="en-US" sz="2400" b="1" dirty="0">
                <a:solidFill>
                  <a:schemeClr val="tx1">
                    <a:lumMod val="75000"/>
                    <a:lumOff val="25000"/>
                  </a:schemeClr>
                </a:solidFill>
                <a:latin typeface="Montserrat"/>
                <a:sym typeface="Montserrat"/>
              </a:rPr>
              <a:t>Hiring &amp; Retention Solutions</a:t>
            </a:r>
          </a:p>
          <a:p>
            <a:pPr>
              <a:buClr>
                <a:srgbClr val="F87220"/>
              </a:buClr>
              <a:buSzPct val="100000"/>
              <a:buFontTx/>
              <a:buChar char="+"/>
            </a:pPr>
            <a:r>
              <a:rPr lang="en-US" sz="1800" dirty="0">
                <a:solidFill>
                  <a:schemeClr val="tx1">
                    <a:lumMod val="90000"/>
                    <a:lumOff val="10000"/>
                  </a:schemeClr>
                </a:solidFill>
              </a:rPr>
              <a:t>Career Fairs</a:t>
            </a:r>
          </a:p>
          <a:p>
            <a:pPr>
              <a:buClr>
                <a:srgbClr val="F87220"/>
              </a:buClr>
              <a:buSzPct val="100000"/>
              <a:buFontTx/>
              <a:buChar char="+"/>
            </a:pPr>
            <a:r>
              <a:rPr lang="en-US" sz="1800" dirty="0">
                <a:solidFill>
                  <a:schemeClr val="tx1">
                    <a:lumMod val="90000"/>
                    <a:lumOff val="10000"/>
                  </a:schemeClr>
                </a:solidFill>
              </a:rPr>
              <a:t>Screening</a:t>
            </a:r>
          </a:p>
          <a:p>
            <a:pPr>
              <a:buClr>
                <a:srgbClr val="F87220"/>
              </a:buClr>
              <a:buSzPct val="100000"/>
              <a:buFontTx/>
              <a:buChar char="+"/>
            </a:pPr>
            <a:r>
              <a:rPr lang="en-US" sz="1800" dirty="0">
                <a:solidFill>
                  <a:schemeClr val="tx1">
                    <a:lumMod val="90000"/>
                    <a:lumOff val="10000"/>
                  </a:schemeClr>
                </a:solidFill>
              </a:rPr>
              <a:t>Recruitment </a:t>
            </a:r>
          </a:p>
          <a:p>
            <a:pPr>
              <a:buClr>
                <a:srgbClr val="F87220"/>
              </a:buClr>
              <a:buSzPct val="100000"/>
              <a:buFontTx/>
              <a:buChar char="+"/>
            </a:pPr>
            <a:r>
              <a:rPr lang="en-US" sz="1800" dirty="0">
                <a:solidFill>
                  <a:schemeClr val="tx1">
                    <a:lumMod val="90000"/>
                    <a:lumOff val="10000"/>
                  </a:schemeClr>
                </a:solidFill>
              </a:rPr>
              <a:t>Outplacement</a:t>
            </a:r>
          </a:p>
          <a:p>
            <a:pPr>
              <a:buClr>
                <a:srgbClr val="F87220"/>
              </a:buClr>
              <a:buSzPct val="100000"/>
              <a:buFontTx/>
              <a:buChar char="+"/>
            </a:pPr>
            <a:r>
              <a:rPr lang="en-US" sz="1800" dirty="0">
                <a:solidFill>
                  <a:schemeClr val="tx1">
                    <a:lumMod val="90000"/>
                    <a:lumOff val="10000"/>
                  </a:schemeClr>
                </a:solidFill>
              </a:rPr>
              <a:t>On-the-Job Training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545" y="0"/>
            <a:ext cx="3931526" cy="5143500"/>
          </a:xfrm>
          <a:prstGeom prst="rect">
            <a:avLst/>
          </a:prstGeom>
          <a:ln>
            <a:no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929252158"/>
      </p:ext>
    </p:extLst>
  </p:cSld>
  <p:clrMapOvr>
    <a:masterClrMapping/>
  </p:clrMapOvr>
  <p:transition spd="med" advClick="0" advTm="10000">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019" y="-9887"/>
            <a:ext cx="6192982" cy="5524859"/>
          </a:xfrm>
          <a:prstGeom prst="rect">
            <a:avLst/>
          </a:prstGeom>
        </p:spPr>
      </p:pic>
      <p:pic>
        <p:nvPicPr>
          <p:cNvPr id="3074" name="Picture 2" descr="MiWorks_waterford_color-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72" y="1514909"/>
            <a:ext cx="2773389" cy="151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01377" y="1160966"/>
            <a:ext cx="2611582" cy="692497"/>
          </a:xfrm>
          <a:prstGeom prst="rect">
            <a:avLst/>
          </a:prstGeom>
          <a:noFill/>
        </p:spPr>
        <p:txBody>
          <a:bodyPr wrap="square" rtlCol="0">
            <a:spAutoFit/>
          </a:bodyPr>
          <a:lstStyle/>
          <a:p>
            <a:r>
              <a:rPr lang="en-US" sz="2000" b="1" dirty="0">
                <a:solidFill>
                  <a:srgbClr val="0070C0"/>
                </a:solidFill>
                <a:latin typeface="Poppins"/>
              </a:rPr>
              <a:t>Follow us</a:t>
            </a:r>
          </a:p>
          <a:p>
            <a:r>
              <a:rPr lang="en-US" sz="1800" b="1" dirty="0">
                <a:solidFill>
                  <a:srgbClr val="0070C0"/>
                </a:solidFill>
                <a:latin typeface="Poppins"/>
              </a:rPr>
              <a:t>@</a:t>
            </a:r>
            <a:r>
              <a:rPr lang="en-US" sz="1800" b="1" dirty="0" err="1">
                <a:solidFill>
                  <a:srgbClr val="0070C0"/>
                </a:solidFill>
                <a:latin typeface="Poppins"/>
              </a:rPr>
              <a:t>WaterfordMIWorks</a:t>
            </a:r>
            <a:endParaRPr lang="en-US" sz="1800" b="1" dirty="0">
              <a:solidFill>
                <a:srgbClr val="0070C0"/>
              </a:solidFill>
              <a:latin typeface="Poppins"/>
            </a:endParaRPr>
          </a:p>
        </p:txBody>
      </p:sp>
      <p:pic>
        <p:nvPicPr>
          <p:cNvPr id="4" name="Picture 3">
            <a:extLst>
              <a:ext uri="{FF2B5EF4-FFF2-40B4-BE49-F238E27FC236}">
                <a16:creationId xmlns:a16="http://schemas.microsoft.com/office/drawing/2014/main" id="{309C6528-1A13-4CD8-B40A-FC5FDDF8DACA}"/>
              </a:ext>
            </a:extLst>
          </p:cNvPr>
          <p:cNvPicPr>
            <a:picLocks noChangeAspect="1"/>
          </p:cNvPicPr>
          <p:nvPr/>
        </p:nvPicPr>
        <p:blipFill>
          <a:blip r:embed="rId5"/>
          <a:stretch>
            <a:fillRect/>
          </a:stretch>
        </p:blipFill>
        <p:spPr>
          <a:xfrm>
            <a:off x="0" y="59605"/>
            <a:ext cx="1635920" cy="631944"/>
          </a:xfrm>
          <a:prstGeom prst="rect">
            <a:avLst/>
          </a:prstGeom>
        </p:spPr>
      </p:pic>
    </p:spTree>
    <p:extLst>
      <p:ext uri="{BB962C8B-B14F-4D97-AF65-F5344CB8AC3E}">
        <p14:creationId xmlns:p14="http://schemas.microsoft.com/office/powerpoint/2010/main" val="1133591476"/>
      </p:ext>
    </p:extLst>
  </p:cSld>
  <p:clrMapOvr>
    <a:masterClrMapping/>
  </p:clrMapOvr>
  <p:transition spd="med" advClick="0" advTm="6000">
    <p:pull/>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310"/>
        <p:cNvGrpSpPr/>
        <p:nvPr/>
      </p:nvGrpSpPr>
      <p:grpSpPr>
        <a:xfrm>
          <a:off x="0" y="0"/>
          <a:ext cx="0" cy="0"/>
          <a:chOff x="0" y="0"/>
          <a:chExt cx="0" cy="0"/>
        </a:xfrm>
      </p:grpSpPr>
      <p:pic>
        <p:nvPicPr>
          <p:cNvPr id="3074" name="Picture 2" descr="MiWorks_waterford_colo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72" y="1514909"/>
            <a:ext cx="2773389" cy="151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873" y="-780291"/>
            <a:ext cx="6179127" cy="5923791"/>
          </a:xfrm>
          <a:prstGeom prst="rect">
            <a:avLst/>
          </a:prstGeom>
        </p:spPr>
      </p:pic>
      <p:sp>
        <p:nvSpPr>
          <p:cNvPr id="6" name="TextBox 5"/>
          <p:cNvSpPr txBox="1"/>
          <p:nvPr/>
        </p:nvSpPr>
        <p:spPr>
          <a:xfrm>
            <a:off x="3069980" y="4316195"/>
            <a:ext cx="2611582" cy="646331"/>
          </a:xfrm>
          <a:prstGeom prst="rect">
            <a:avLst/>
          </a:prstGeom>
          <a:noFill/>
        </p:spPr>
        <p:txBody>
          <a:bodyPr wrap="square" rtlCol="0">
            <a:spAutoFit/>
          </a:bodyPr>
          <a:lstStyle/>
          <a:p>
            <a:r>
              <a:rPr lang="en-US" sz="1800" b="1" dirty="0">
                <a:solidFill>
                  <a:srgbClr val="0070C0"/>
                </a:solidFill>
                <a:latin typeface="Poppins"/>
              </a:rPr>
              <a:t>Follow us</a:t>
            </a:r>
          </a:p>
          <a:p>
            <a:r>
              <a:rPr lang="en-US" sz="1800" b="1" dirty="0">
                <a:solidFill>
                  <a:srgbClr val="0070C0"/>
                </a:solidFill>
                <a:latin typeface="Poppins"/>
              </a:rPr>
              <a:t>@</a:t>
            </a:r>
            <a:r>
              <a:rPr lang="en-US" sz="1800" b="1" dirty="0" err="1">
                <a:solidFill>
                  <a:srgbClr val="0070C0"/>
                </a:solidFill>
                <a:latin typeface="Poppins"/>
              </a:rPr>
              <a:t>WaterfordMIWork</a:t>
            </a:r>
            <a:endParaRPr lang="en-US" sz="1800" b="1" dirty="0">
              <a:solidFill>
                <a:srgbClr val="0070C0"/>
              </a:solidFill>
              <a:latin typeface="Poppins"/>
            </a:endParaRPr>
          </a:p>
        </p:txBody>
      </p:sp>
      <p:pic>
        <p:nvPicPr>
          <p:cNvPr id="1026" name="Picture 2" descr="image012">
            <a:extLst>
              <a:ext uri="{FF2B5EF4-FFF2-40B4-BE49-F238E27FC236}">
                <a16:creationId xmlns:a16="http://schemas.microsoft.com/office/drawing/2014/main" id="{FB2D0607-B776-4DB4-8524-2E753B23B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1753218" cy="67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052457"/>
      </p:ext>
    </p:extLst>
  </p:cSld>
  <p:clrMapOvr>
    <a:masterClrMapping/>
  </p:clrMapOvr>
  <p:transition spd="med" advClick="0" advTm="6000">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3E7FF"/>
            </a:gs>
            <a:gs pos="44000">
              <a:schemeClr val="lt2"/>
            </a:gs>
            <a:gs pos="56000">
              <a:schemeClr val="lt2"/>
            </a:gs>
            <a:gs pos="100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1313736" y="1415449"/>
            <a:ext cx="4725000" cy="861900"/>
          </a:xfrm>
          <a:prstGeom prst="rect">
            <a:avLst/>
          </a:prstGeom>
        </p:spPr>
        <p:txBody>
          <a:bodyPr spcFirstLastPara="1" wrap="square" lIns="0" tIns="0" rIns="0" bIns="0" anchor="t" anchorCtr="0">
            <a:noAutofit/>
          </a:bodyPr>
          <a:lstStyle/>
          <a:p>
            <a:pPr lvl="0"/>
            <a:r>
              <a:rPr lang="en-US" sz="4800" dirty="0">
                <a:solidFill>
                  <a:srgbClr val="F87220"/>
                </a:solidFill>
                <a:effectLst>
                  <a:outerShdw blurRad="38100" dist="38100" dir="2700000" algn="tl">
                    <a:srgbClr val="000000">
                      <a:alpha val="43137"/>
                    </a:srgbClr>
                  </a:outerShdw>
                </a:effectLst>
              </a:rPr>
              <a:t>virtual </a:t>
            </a:r>
            <a:r>
              <a:rPr lang="en" sz="4800" dirty="0">
                <a:solidFill>
                  <a:srgbClr val="F87220"/>
                </a:solidFill>
                <a:effectLst>
                  <a:outerShdw blurRad="38100" dist="38100" dir="2700000" algn="tl">
                    <a:srgbClr val="000000">
                      <a:alpha val="43137"/>
                    </a:srgbClr>
                  </a:outerShdw>
                </a:effectLst>
              </a:rPr>
              <a:t>interview</a:t>
            </a:r>
            <a:endParaRPr sz="4800" dirty="0">
              <a:solidFill>
                <a:srgbClr val="F8722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1356746" y="2229002"/>
            <a:ext cx="4469090" cy="2341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ln w="3175">
                  <a:noFill/>
                </a:ln>
                <a:solidFill>
                  <a:schemeClr val="tx1">
                    <a:lumMod val="75000"/>
                    <a:lumOff val="25000"/>
                  </a:schemeClr>
                </a:solidFill>
                <a:latin typeface="Montserrat"/>
                <a:ea typeface="Montserrat"/>
                <a:cs typeface="Montserrat"/>
                <a:sym typeface="Montserrat"/>
              </a:rPr>
              <a:t> Rock Your First Impression</a:t>
            </a:r>
            <a:endParaRPr b="1" dirty="0">
              <a:ln w="3175">
                <a:noFill/>
              </a:ln>
              <a:solidFill>
                <a:schemeClr val="tx1">
                  <a:lumMod val="75000"/>
                  <a:lumOff val="25000"/>
                </a:schemeClr>
              </a:solidFill>
              <a:latin typeface="Montserrat"/>
              <a:ea typeface="Montserrat"/>
              <a:cs typeface="Montserrat"/>
              <a:sym typeface="Montserrat"/>
            </a:endParaRPr>
          </a:p>
          <a:p>
            <a:pPr marL="101600" indent="0">
              <a:buNone/>
            </a:pPr>
            <a:r>
              <a:rPr lang="en-US" sz="1600" dirty="0"/>
              <a:t>Learn how to interview with confidence!  </a:t>
            </a:r>
          </a:p>
          <a:p>
            <a:pPr marL="101600" indent="0">
              <a:buNone/>
            </a:pPr>
            <a:r>
              <a:rPr lang="en-US" sz="1600" dirty="0"/>
              <a:t>This two-hour workshop will provide you with the information needed to be fully prepared for your next interview.</a:t>
            </a:r>
          </a:p>
        </p:txBody>
      </p:sp>
      <p:sp>
        <p:nvSpPr>
          <p:cNvPr id="8" name="Google Shape;325;p14"/>
          <p:cNvSpPr txBox="1">
            <a:spLocks/>
          </p:cNvSpPr>
          <p:nvPr/>
        </p:nvSpPr>
        <p:spPr>
          <a:xfrm>
            <a:off x="1495954" y="4518289"/>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SHOP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049" y="0"/>
            <a:ext cx="2756951" cy="5143500"/>
          </a:xfrm>
          <a:prstGeom prst="rect">
            <a:avLst/>
          </a:prstGeom>
          <a:ln>
            <a:noFill/>
          </a:ln>
          <a:effectLst>
            <a:outerShdw blurRad="50800" dist="38100" dir="10800000" algn="r" rotWithShape="0">
              <a:prstClr val="black">
                <a:alpha val="4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0" y="4588882"/>
            <a:ext cx="1454704" cy="554618"/>
          </a:xfrm>
          <a:prstGeom prst="rect">
            <a:avLst/>
          </a:prstGeom>
        </p:spPr>
      </p:pic>
    </p:spTree>
  </p:cSld>
  <p:clrMapOvr>
    <a:masterClrMapping/>
  </p:clrMapOvr>
  <p:transition spd="med" advClick="0" advTm="10000">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3E7FF"/>
            </a:gs>
            <a:gs pos="44000">
              <a:schemeClr val="lt2"/>
            </a:gs>
            <a:gs pos="56000">
              <a:schemeClr val="lt2"/>
            </a:gs>
            <a:gs pos="100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1313736" y="1167942"/>
            <a:ext cx="4725000" cy="86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dirty="0">
                <a:solidFill>
                  <a:srgbClr val="F87220"/>
                </a:solidFill>
                <a:effectLst>
                  <a:outerShdw blurRad="38100" dist="38100" dir="2700000" algn="tl">
                    <a:srgbClr val="000000">
                      <a:alpha val="43137"/>
                    </a:srgbClr>
                  </a:outerShdw>
                </a:effectLst>
              </a:rPr>
              <a:t>resume</a:t>
            </a:r>
            <a:endParaRPr sz="7200" dirty="0">
              <a:solidFill>
                <a:srgbClr val="F8722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1356746" y="2229002"/>
            <a:ext cx="4469090" cy="2341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solidFill>
                  <a:schemeClr val="tx1">
                    <a:lumMod val="75000"/>
                    <a:lumOff val="25000"/>
                  </a:schemeClr>
                </a:solidFill>
                <a:latin typeface="Montserrat"/>
                <a:ea typeface="Montserrat"/>
                <a:cs typeface="Montserrat"/>
                <a:sym typeface="Montserrat"/>
              </a:rPr>
              <a:t>Get Noticed</a:t>
            </a:r>
          </a:p>
          <a:p>
            <a:pPr marL="0" lvl="0" indent="0" algn="l" rtl="0">
              <a:spcBef>
                <a:spcPts val="600"/>
              </a:spcBef>
              <a:spcAft>
                <a:spcPts val="0"/>
              </a:spcAft>
              <a:buNone/>
            </a:pPr>
            <a:r>
              <a:rPr lang="en-US" sz="1600" dirty="0"/>
              <a:t>Out with the old…in with the new! </a:t>
            </a:r>
          </a:p>
          <a:p>
            <a:pPr marL="0" lvl="0" indent="0" algn="l" rtl="0">
              <a:spcBef>
                <a:spcPts val="600"/>
              </a:spcBef>
              <a:spcAft>
                <a:spcPts val="0"/>
              </a:spcAft>
              <a:buNone/>
            </a:pPr>
            <a:r>
              <a:rPr lang="en-US" sz="1600" dirty="0"/>
              <a:t>Learn about the new trends in resume writing, what to highlight, and how to position yourself as a top candidate.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603" y="0"/>
            <a:ext cx="2740398" cy="5143500"/>
          </a:xfrm>
          <a:prstGeom prst="rect">
            <a:avLst/>
          </a:prstGeom>
          <a:ln>
            <a:noFill/>
          </a:ln>
          <a:effectLst>
            <a:outerShdw blurRad="50800" dist="38100" dir="10800000" algn="r" rotWithShape="0">
              <a:prstClr val="black">
                <a:alpha val="40000"/>
              </a:prstClr>
            </a:outerShdw>
          </a:effectLst>
        </p:spPr>
      </p:pic>
      <p:sp>
        <p:nvSpPr>
          <p:cNvPr id="7" name="Google Shape;325;p14">
            <a:extLst>
              <a:ext uri="{FF2B5EF4-FFF2-40B4-BE49-F238E27FC236}">
                <a16:creationId xmlns:a16="http://schemas.microsoft.com/office/drawing/2014/main" id="{39E1CFD2-FAAC-4544-A24B-906B5B3A9551}"/>
              </a:ext>
            </a:extLst>
          </p:cNvPr>
          <p:cNvSpPr txBox="1">
            <a:spLocks/>
          </p:cNvSpPr>
          <p:nvPr/>
        </p:nvSpPr>
        <p:spPr>
          <a:xfrm>
            <a:off x="1495954" y="4518289"/>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SHOP</a:t>
            </a:r>
          </a:p>
        </p:txBody>
      </p:sp>
      <p:pic>
        <p:nvPicPr>
          <p:cNvPr id="8" name="Picture 7">
            <a:extLst>
              <a:ext uri="{FF2B5EF4-FFF2-40B4-BE49-F238E27FC236}">
                <a16:creationId xmlns:a16="http://schemas.microsoft.com/office/drawing/2014/main" id="{A0EA948A-5F42-4682-A50A-56998527B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0" y="4588882"/>
            <a:ext cx="1454704" cy="554618"/>
          </a:xfrm>
          <a:prstGeom prst="rect">
            <a:avLst/>
          </a:prstGeom>
        </p:spPr>
      </p:pic>
    </p:spTree>
    <p:extLst>
      <p:ext uri="{BB962C8B-B14F-4D97-AF65-F5344CB8AC3E}">
        <p14:creationId xmlns:p14="http://schemas.microsoft.com/office/powerpoint/2010/main" val="3081842650"/>
      </p:ext>
    </p:extLst>
  </p:cSld>
  <p:clrMapOvr>
    <a:masterClrMapping/>
  </p:clrMapOvr>
  <p:transition spd="med" advClick="0" advTm="10000">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A3E7FF"/>
            </a:gs>
            <a:gs pos="44000">
              <a:schemeClr val="lt2"/>
            </a:gs>
            <a:gs pos="56000">
              <a:schemeClr val="lt2"/>
            </a:gs>
            <a:gs pos="100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1313736" y="1167942"/>
            <a:ext cx="4725000" cy="86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dirty="0">
                <a:solidFill>
                  <a:srgbClr val="F87220"/>
                </a:solidFill>
                <a:effectLst>
                  <a:outerShdw blurRad="38100" dist="38100" dir="2700000" algn="tl">
                    <a:srgbClr val="000000">
                      <a:alpha val="43137"/>
                    </a:srgbClr>
                  </a:outerShdw>
                </a:effectLst>
              </a:rPr>
              <a:t>branding</a:t>
            </a:r>
            <a:endParaRPr sz="7200" dirty="0">
              <a:solidFill>
                <a:srgbClr val="F8722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1356746" y="2229002"/>
            <a:ext cx="4600709" cy="2341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solidFill>
                  <a:schemeClr val="tx1">
                    <a:lumMod val="75000"/>
                    <a:lumOff val="25000"/>
                  </a:schemeClr>
                </a:solidFill>
                <a:latin typeface="Montserrat"/>
                <a:ea typeface="Montserrat"/>
                <a:cs typeface="Montserrat"/>
                <a:sym typeface="Montserrat"/>
              </a:rPr>
              <a:t>Personal Branding &amp; Networking</a:t>
            </a:r>
          </a:p>
          <a:p>
            <a:pPr marL="0" lvl="0" indent="0" algn="l" rtl="0">
              <a:spcBef>
                <a:spcPts val="600"/>
              </a:spcBef>
              <a:spcAft>
                <a:spcPts val="0"/>
              </a:spcAft>
              <a:buNone/>
            </a:pPr>
            <a:r>
              <a:rPr lang="en-US" sz="1600" dirty="0"/>
              <a:t>What’s your brand? In short, it’s your reputation. </a:t>
            </a:r>
          </a:p>
          <a:p>
            <a:pPr marL="0" lvl="0" indent="0" algn="l" rtl="0">
              <a:spcBef>
                <a:spcPts val="600"/>
              </a:spcBef>
              <a:spcAft>
                <a:spcPts val="0"/>
              </a:spcAft>
              <a:buNone/>
            </a:pPr>
            <a:r>
              <a:rPr lang="en-US" sz="1600" dirty="0"/>
              <a:t>Take charge of your professional success—stand out while being your best self. Learn how to network and connect with others.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424" y="0"/>
            <a:ext cx="2777576" cy="5212773"/>
          </a:xfrm>
          <a:prstGeom prst="rect">
            <a:avLst/>
          </a:prstGeom>
          <a:ln>
            <a:noFill/>
          </a:ln>
          <a:effectLst>
            <a:outerShdw blurRad="50800" dist="38100" dir="10800000" algn="r" rotWithShape="0">
              <a:prstClr val="black">
                <a:alpha val="40000"/>
              </a:prstClr>
            </a:outerShdw>
          </a:effectLst>
        </p:spPr>
      </p:pic>
      <p:sp>
        <p:nvSpPr>
          <p:cNvPr id="7" name="Google Shape;325;p14">
            <a:extLst>
              <a:ext uri="{FF2B5EF4-FFF2-40B4-BE49-F238E27FC236}">
                <a16:creationId xmlns:a16="http://schemas.microsoft.com/office/drawing/2014/main" id="{C4C40BFF-F47A-48EA-AE54-35A53EF691B8}"/>
              </a:ext>
            </a:extLst>
          </p:cNvPr>
          <p:cNvSpPr txBox="1">
            <a:spLocks/>
          </p:cNvSpPr>
          <p:nvPr/>
        </p:nvSpPr>
        <p:spPr>
          <a:xfrm>
            <a:off x="1495954" y="4518289"/>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SHOP</a:t>
            </a:r>
          </a:p>
        </p:txBody>
      </p:sp>
      <p:pic>
        <p:nvPicPr>
          <p:cNvPr id="8" name="Picture 7">
            <a:extLst>
              <a:ext uri="{FF2B5EF4-FFF2-40B4-BE49-F238E27FC236}">
                <a16:creationId xmlns:a16="http://schemas.microsoft.com/office/drawing/2014/main" id="{BB65C43B-2AE9-43AA-9991-2DA2EA61B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0" y="4588882"/>
            <a:ext cx="1454704" cy="554618"/>
          </a:xfrm>
          <a:prstGeom prst="rect">
            <a:avLst/>
          </a:prstGeom>
        </p:spPr>
      </p:pic>
    </p:spTree>
    <p:extLst>
      <p:ext uri="{BB962C8B-B14F-4D97-AF65-F5344CB8AC3E}">
        <p14:creationId xmlns:p14="http://schemas.microsoft.com/office/powerpoint/2010/main" val="4174513166"/>
      </p:ext>
    </p:extLst>
  </p:cSld>
  <p:clrMapOvr>
    <a:masterClrMapping/>
  </p:clrMapOvr>
  <p:transition spd="med" advClick="0" advTm="10000">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A3E7FF"/>
            </a:gs>
            <a:gs pos="44000">
              <a:schemeClr val="lt2"/>
            </a:gs>
            <a:gs pos="56000">
              <a:schemeClr val="lt2"/>
            </a:gs>
            <a:gs pos="100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1292955" y="1244139"/>
            <a:ext cx="4725000" cy="86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dirty="0">
                <a:solidFill>
                  <a:srgbClr val="F87220"/>
                </a:solidFill>
                <a:effectLst>
                  <a:outerShdw blurRad="38100" dist="38100" dir="2700000" algn="tl">
                    <a:srgbClr val="000000">
                      <a:alpha val="43137"/>
                    </a:srgbClr>
                  </a:outerShdw>
                </a:effectLst>
              </a:rPr>
              <a:t>online</a:t>
            </a:r>
            <a:endParaRPr sz="7200" dirty="0">
              <a:solidFill>
                <a:srgbClr val="F8722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1356746" y="2229002"/>
            <a:ext cx="4379036" cy="2341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solidFill>
                  <a:schemeClr val="tx1">
                    <a:lumMod val="75000"/>
                    <a:lumOff val="25000"/>
                  </a:schemeClr>
                </a:solidFill>
                <a:latin typeface="Montserrat"/>
                <a:ea typeface="Montserrat"/>
                <a:cs typeface="Montserrat"/>
                <a:sym typeface="Montserrat"/>
              </a:rPr>
              <a:t>Job Search</a:t>
            </a:r>
          </a:p>
          <a:p>
            <a:pPr marL="0" lvl="0" indent="0" algn="l" rtl="0">
              <a:spcBef>
                <a:spcPts val="600"/>
              </a:spcBef>
              <a:spcAft>
                <a:spcPts val="0"/>
              </a:spcAft>
              <a:buNone/>
            </a:pPr>
            <a:r>
              <a:rPr lang="en-US" sz="1600" dirty="0"/>
              <a:t>Discover how to maximize your time and how to separate yourself from other job seekers through an effective online job search.</a:t>
            </a:r>
          </a:p>
        </p:txBody>
      </p:sp>
      <p:sp>
        <p:nvSpPr>
          <p:cNvPr id="7" name="Google Shape;325;p14">
            <a:extLst>
              <a:ext uri="{FF2B5EF4-FFF2-40B4-BE49-F238E27FC236}">
                <a16:creationId xmlns:a16="http://schemas.microsoft.com/office/drawing/2014/main" id="{4FF64487-35AC-4440-BC77-2E66212EADB2}"/>
              </a:ext>
            </a:extLst>
          </p:cNvPr>
          <p:cNvSpPr txBox="1">
            <a:spLocks/>
          </p:cNvSpPr>
          <p:nvPr/>
        </p:nvSpPr>
        <p:spPr>
          <a:xfrm>
            <a:off x="1495954" y="4518289"/>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SHOP</a:t>
            </a:r>
          </a:p>
        </p:txBody>
      </p:sp>
      <p:pic>
        <p:nvPicPr>
          <p:cNvPr id="8" name="Picture 7">
            <a:extLst>
              <a:ext uri="{FF2B5EF4-FFF2-40B4-BE49-F238E27FC236}">
                <a16:creationId xmlns:a16="http://schemas.microsoft.com/office/drawing/2014/main" id="{E01D8F21-9D50-4CD6-8EF6-8F955D1EE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0" y="4588882"/>
            <a:ext cx="1454704" cy="554618"/>
          </a:xfrm>
          <a:prstGeom prst="rect">
            <a:avLst/>
          </a:prstGeom>
        </p:spPr>
      </p:pic>
      <p:pic>
        <p:nvPicPr>
          <p:cNvPr id="4" name="Picture 3">
            <a:extLst>
              <a:ext uri="{FF2B5EF4-FFF2-40B4-BE49-F238E27FC236}">
                <a16:creationId xmlns:a16="http://schemas.microsoft.com/office/drawing/2014/main" id="{FFC92FE9-E1FD-49CB-8C27-467B110F7A62}"/>
              </a:ext>
            </a:extLst>
          </p:cNvPr>
          <p:cNvPicPr>
            <a:picLocks noChangeAspect="1"/>
          </p:cNvPicPr>
          <p:nvPr/>
        </p:nvPicPr>
        <p:blipFill rotWithShape="1">
          <a:blip r:embed="rId4"/>
          <a:srcRect r="8352"/>
          <a:stretch/>
        </p:blipFill>
        <p:spPr>
          <a:xfrm>
            <a:off x="6157163" y="0"/>
            <a:ext cx="2986837" cy="5143500"/>
          </a:xfrm>
          <a:prstGeom prst="rect">
            <a:avLst/>
          </a:prstGeom>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70357221"/>
      </p:ext>
    </p:extLst>
  </p:cSld>
  <p:clrMapOvr>
    <a:masterClrMapping/>
  </p:clrMapOvr>
  <p:transition spd="med" advClick="0" advTm="10000">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A3E7FF"/>
            </a:gs>
            <a:gs pos="44000">
              <a:schemeClr val="lt2"/>
            </a:gs>
            <a:gs pos="56000">
              <a:schemeClr val="lt2"/>
            </a:gs>
            <a:gs pos="100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1313736" y="1167942"/>
            <a:ext cx="4725000" cy="86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dirty="0">
                <a:solidFill>
                  <a:srgbClr val="F87220"/>
                </a:solidFill>
                <a:effectLst>
                  <a:outerShdw blurRad="38100" dist="38100" dir="2700000" algn="tl">
                    <a:srgbClr val="000000">
                      <a:alpha val="43137"/>
                    </a:srgbClr>
                  </a:outerShdw>
                </a:effectLst>
              </a:rPr>
              <a:t>side gig</a:t>
            </a:r>
            <a:endParaRPr sz="7200" dirty="0">
              <a:solidFill>
                <a:srgbClr val="F8722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1356746" y="2229002"/>
            <a:ext cx="4365181" cy="2341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solidFill>
                  <a:schemeClr val="tx1">
                    <a:lumMod val="75000"/>
                    <a:lumOff val="25000"/>
                  </a:schemeClr>
                </a:solidFill>
                <a:latin typeface="Montserrat"/>
                <a:ea typeface="Montserrat"/>
                <a:cs typeface="Montserrat"/>
                <a:sym typeface="Montserrat"/>
              </a:rPr>
              <a:t>Supplement Your Income</a:t>
            </a:r>
          </a:p>
          <a:p>
            <a:pPr marL="0" lvl="0" indent="0" algn="l" rtl="0">
              <a:spcBef>
                <a:spcPts val="600"/>
              </a:spcBef>
              <a:spcAft>
                <a:spcPts val="0"/>
              </a:spcAft>
              <a:buNone/>
            </a:pPr>
            <a:r>
              <a:rPr lang="en-US" sz="1600" dirty="0"/>
              <a:t>Learn how work is changing and how to thrive in a gig economy.  Explore options for short-term jobs and freelance work as opposed to permanent full-time roles.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055" y="0"/>
            <a:ext cx="2953363" cy="5209309"/>
          </a:xfrm>
          <a:prstGeom prst="rect">
            <a:avLst/>
          </a:prstGeom>
          <a:ln>
            <a:noFill/>
          </a:ln>
          <a:effectLst>
            <a:outerShdw blurRad="50800" dist="38100" dir="10800000" algn="r" rotWithShape="0">
              <a:prstClr val="black">
                <a:alpha val="40000"/>
              </a:prstClr>
            </a:outerShdw>
          </a:effectLst>
        </p:spPr>
      </p:pic>
      <p:sp>
        <p:nvSpPr>
          <p:cNvPr id="7" name="Google Shape;325;p14">
            <a:extLst>
              <a:ext uri="{FF2B5EF4-FFF2-40B4-BE49-F238E27FC236}">
                <a16:creationId xmlns:a16="http://schemas.microsoft.com/office/drawing/2014/main" id="{55D12FE7-10CC-4648-96AD-9DF15B146821}"/>
              </a:ext>
            </a:extLst>
          </p:cNvPr>
          <p:cNvSpPr txBox="1">
            <a:spLocks/>
          </p:cNvSpPr>
          <p:nvPr/>
        </p:nvSpPr>
        <p:spPr>
          <a:xfrm>
            <a:off x="1495954" y="4518289"/>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SHOP</a:t>
            </a:r>
          </a:p>
        </p:txBody>
      </p:sp>
      <p:pic>
        <p:nvPicPr>
          <p:cNvPr id="8" name="Picture 7">
            <a:extLst>
              <a:ext uri="{FF2B5EF4-FFF2-40B4-BE49-F238E27FC236}">
                <a16:creationId xmlns:a16="http://schemas.microsoft.com/office/drawing/2014/main" id="{5E0C68DE-004F-47C5-A71F-BB3680881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0" y="4588882"/>
            <a:ext cx="1454704" cy="554618"/>
          </a:xfrm>
          <a:prstGeom prst="rect">
            <a:avLst/>
          </a:prstGeom>
        </p:spPr>
      </p:pic>
    </p:spTree>
    <p:extLst>
      <p:ext uri="{BB962C8B-B14F-4D97-AF65-F5344CB8AC3E}">
        <p14:creationId xmlns:p14="http://schemas.microsoft.com/office/powerpoint/2010/main" val="3888159379"/>
      </p:ext>
    </p:extLst>
  </p:cSld>
  <p:clrMapOvr>
    <a:masterClrMapping/>
  </p:clrMapOvr>
  <p:transition spd="med" advClick="0" advTm="10000">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3E7FF"/>
            </a:gs>
            <a:gs pos="44000">
              <a:schemeClr val="lt2"/>
            </a:gs>
            <a:gs pos="56000">
              <a:schemeClr val="lt2"/>
            </a:gs>
            <a:gs pos="100000">
              <a:schemeClr val="bg1"/>
            </a:gs>
          </a:gsLst>
          <a:path path="circle">
            <a:fillToRect r="100000" b="100000"/>
          </a:path>
          <a:tileRect l="-100000" t="-100000"/>
        </a:gradFill>
        <a:effectLst/>
      </p:bgPr>
    </p:bg>
    <p:spTree>
      <p:nvGrpSpPr>
        <p:cNvPr id="1" name="Shape 324"/>
        <p:cNvGrpSpPr/>
        <p:nvPr/>
      </p:nvGrpSpPr>
      <p:grpSpPr>
        <a:xfrm>
          <a:off x="0" y="0"/>
          <a:ext cx="0" cy="0"/>
          <a:chOff x="0" y="0"/>
          <a:chExt cx="0" cy="0"/>
        </a:xfrm>
      </p:grpSpPr>
      <p:sp>
        <p:nvSpPr>
          <p:cNvPr id="325" name="Google Shape;325;p14"/>
          <p:cNvSpPr txBox="1">
            <a:spLocks noGrp="1"/>
          </p:cNvSpPr>
          <p:nvPr>
            <p:ph type="ctrTitle" idx="4294967295"/>
          </p:nvPr>
        </p:nvSpPr>
        <p:spPr>
          <a:xfrm>
            <a:off x="1313736" y="1167942"/>
            <a:ext cx="4725000" cy="861900"/>
          </a:xfrm>
          <a:prstGeom prst="rect">
            <a:avLst/>
          </a:prstGeom>
        </p:spPr>
        <p:txBody>
          <a:bodyPr spcFirstLastPara="1" wrap="square" lIns="0" tIns="0" rIns="0" bIns="0" anchor="t" anchorCtr="0">
            <a:noAutofit/>
          </a:bodyPr>
          <a:lstStyle/>
          <a:p>
            <a:r>
              <a:rPr lang="en" sz="7200" dirty="0">
                <a:solidFill>
                  <a:srgbClr val="F87220"/>
                </a:solidFill>
                <a:effectLst>
                  <a:outerShdw blurRad="38100" dist="38100" dir="2700000" algn="tl">
                    <a:srgbClr val="000000">
                      <a:alpha val="43137"/>
                    </a:srgbClr>
                  </a:outerShdw>
                </a:effectLst>
              </a:rPr>
              <a:t>LinkedIn</a:t>
            </a:r>
            <a:endParaRPr sz="7200" dirty="0">
              <a:solidFill>
                <a:srgbClr val="F87220"/>
              </a:solidFill>
              <a:effectLst>
                <a:outerShdw blurRad="38100" dist="38100" dir="2700000" algn="tl">
                  <a:srgbClr val="000000">
                    <a:alpha val="43137"/>
                  </a:srgbClr>
                </a:outerShdw>
              </a:effectLst>
            </a:endParaRPr>
          </a:p>
        </p:txBody>
      </p:sp>
      <p:sp>
        <p:nvSpPr>
          <p:cNvPr id="326" name="Google Shape;326;p14"/>
          <p:cNvSpPr txBox="1">
            <a:spLocks noGrp="1"/>
          </p:cNvSpPr>
          <p:nvPr>
            <p:ph type="subTitle" idx="4294967295"/>
          </p:nvPr>
        </p:nvSpPr>
        <p:spPr>
          <a:xfrm>
            <a:off x="1356746" y="2229002"/>
            <a:ext cx="4453211" cy="2341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solidFill>
                  <a:schemeClr val="tx1">
                    <a:lumMod val="75000"/>
                    <a:lumOff val="25000"/>
                  </a:schemeClr>
                </a:solidFill>
                <a:latin typeface="Montserrat"/>
                <a:ea typeface="Montserrat"/>
                <a:cs typeface="Montserrat"/>
                <a:sym typeface="Montserrat"/>
              </a:rPr>
              <a:t>Online Networking</a:t>
            </a:r>
          </a:p>
          <a:p>
            <a:pPr marL="0" lvl="0" indent="0" algn="l" rtl="0">
              <a:spcBef>
                <a:spcPts val="600"/>
              </a:spcBef>
              <a:spcAft>
                <a:spcPts val="0"/>
              </a:spcAft>
              <a:buNone/>
            </a:pPr>
            <a:r>
              <a:rPr lang="en-US" sz="1600" dirty="0"/>
              <a:t>Get started with step by step instructions to create your own LinkedIn account. Complete your profile, start networking and unveil valuable connections.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602" y="0"/>
            <a:ext cx="2873451" cy="5205846"/>
          </a:xfrm>
          <a:prstGeom prst="rect">
            <a:avLst/>
          </a:prstGeom>
          <a:ln>
            <a:noFill/>
          </a:ln>
          <a:effectLst>
            <a:outerShdw blurRad="50800" dist="38100" dir="10800000" algn="r" rotWithShape="0">
              <a:prstClr val="black">
                <a:alpha val="40000"/>
              </a:prstClr>
            </a:outerShdw>
          </a:effectLst>
        </p:spPr>
      </p:pic>
      <p:sp>
        <p:nvSpPr>
          <p:cNvPr id="11" name="Google Shape;325;p14"/>
          <p:cNvSpPr txBox="1">
            <a:spLocks/>
          </p:cNvSpPr>
          <p:nvPr/>
        </p:nvSpPr>
        <p:spPr>
          <a:xfrm>
            <a:off x="0" y="4430074"/>
            <a:ext cx="3548318" cy="4707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endParaRPr lang="en-US" sz="4800" dirty="0">
              <a:pattFill prst="pct60">
                <a:fgClr>
                  <a:srgbClr val="F87220"/>
                </a:fgClr>
                <a:bgClr>
                  <a:schemeClr val="bg1"/>
                </a:bgClr>
              </a:pattFill>
            </a:endParaRPr>
          </a:p>
        </p:txBody>
      </p:sp>
      <p:sp>
        <p:nvSpPr>
          <p:cNvPr id="8" name="Google Shape;325;p14">
            <a:extLst>
              <a:ext uri="{FF2B5EF4-FFF2-40B4-BE49-F238E27FC236}">
                <a16:creationId xmlns:a16="http://schemas.microsoft.com/office/drawing/2014/main" id="{07B9035A-776A-4CD6-A119-47EFA71DDE37}"/>
              </a:ext>
            </a:extLst>
          </p:cNvPr>
          <p:cNvSpPr txBox="1">
            <a:spLocks/>
          </p:cNvSpPr>
          <p:nvPr/>
        </p:nvSpPr>
        <p:spPr>
          <a:xfrm>
            <a:off x="1495954" y="4518289"/>
            <a:ext cx="3548318" cy="5021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r>
              <a:rPr lang="en-US" sz="4000" dirty="0">
                <a:solidFill>
                  <a:srgbClr val="F87220"/>
                </a:solidFill>
                <a:latin typeface="MS PGothic" panose="020B0600070205080204" pitchFamily="34" charset="-128"/>
                <a:ea typeface="MS PGothic" panose="020B0600070205080204" pitchFamily="34" charset="-128"/>
              </a:rPr>
              <a:t>SHOP</a:t>
            </a:r>
          </a:p>
        </p:txBody>
      </p:sp>
      <p:pic>
        <p:nvPicPr>
          <p:cNvPr id="9" name="Picture 8">
            <a:extLst>
              <a:ext uri="{FF2B5EF4-FFF2-40B4-BE49-F238E27FC236}">
                <a16:creationId xmlns:a16="http://schemas.microsoft.com/office/drawing/2014/main" id="{9D813B45-AED0-4D00-AF41-047B4E139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0" y="4588882"/>
            <a:ext cx="1454704" cy="554618"/>
          </a:xfrm>
          <a:prstGeom prst="rect">
            <a:avLst/>
          </a:prstGeom>
        </p:spPr>
      </p:pic>
    </p:spTree>
    <p:extLst>
      <p:ext uri="{BB962C8B-B14F-4D97-AF65-F5344CB8AC3E}">
        <p14:creationId xmlns:p14="http://schemas.microsoft.com/office/powerpoint/2010/main" val="2604839808"/>
      </p:ext>
    </p:extLst>
  </p:cSld>
  <p:clrMapOvr>
    <a:masterClrMapping/>
  </p:clrMapOvr>
  <p:transition spd="med" advClick="0" advTm="10000">
    <p:pull/>
  </p:transition>
</p:sld>
</file>

<file path=ppt/theme/theme1.xml><?xml version="1.0" encoding="utf-8"?>
<a:theme xmlns:a="http://schemas.openxmlformats.org/drawingml/2006/main" name="Volsce template">
  <a:themeElements>
    <a:clrScheme name="Custom 347">
      <a:dk1>
        <a:srgbClr val="252831"/>
      </a:dk1>
      <a:lt1>
        <a:srgbClr val="FFFFFF"/>
      </a:lt1>
      <a:dk2>
        <a:srgbClr val="68728D"/>
      </a:dk2>
      <a:lt2>
        <a:srgbClr val="E9EDF3"/>
      </a:lt2>
      <a:accent1>
        <a:srgbClr val="7D89AC"/>
      </a:accent1>
      <a:accent2>
        <a:srgbClr val="728CD8"/>
      </a:accent2>
      <a:accent3>
        <a:srgbClr val="72D8D8"/>
      </a:accent3>
      <a:accent4>
        <a:srgbClr val="B1D872"/>
      </a:accent4>
      <a:accent5>
        <a:srgbClr val="F8D067"/>
      </a:accent5>
      <a:accent6>
        <a:srgbClr val="BDC3D3"/>
      </a:accent6>
      <a:hlink>
        <a:srgbClr val="7D89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dca7688-b232-4c27-b1ef-f4438be00e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60BC6A81D5EE469DA7DCA6D8FA911E" ma:contentTypeVersion="15" ma:contentTypeDescription="Create a new document." ma:contentTypeScope="" ma:versionID="c80d2eafc7baae1ab116cf4faf9561c0">
  <xsd:schema xmlns:xsd="http://www.w3.org/2001/XMLSchema" xmlns:xs="http://www.w3.org/2001/XMLSchema" xmlns:p="http://schemas.microsoft.com/office/2006/metadata/properties" xmlns:ns3="7dca7688-b232-4c27-b1ef-f4438be00ec8" targetNamespace="http://schemas.microsoft.com/office/2006/metadata/properties" ma:root="true" ma:fieldsID="ef61d28eb964a682613cbd465de4bdc4" ns3:_="">
    <xsd:import namespace="7dca7688-b232-4c27-b1ef-f4438be00ec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ObjectDetectorVersions" minOccurs="0"/>
                <xsd:element ref="ns3:_activity"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ca7688-b232-4c27-b1ef-f4438be00e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F0B672-CD03-449E-A36C-F0C528C7FF90}">
  <ds:schemaRefs>
    <ds:schemaRef ds:uri="http://purl.org/dc/dcmitype/"/>
    <ds:schemaRef ds:uri="http://www.w3.org/XML/1998/namespace"/>
    <ds:schemaRef ds:uri="http://schemas.microsoft.com/office/2006/metadata/properties"/>
    <ds:schemaRef ds:uri="7dca7688-b232-4c27-b1ef-f4438be00ec8"/>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0C69DE8F-FC1E-4BCA-A415-D5D4C5BC8169}">
  <ds:schemaRefs>
    <ds:schemaRef ds:uri="http://schemas.microsoft.com/sharepoint/v3/contenttype/forms"/>
  </ds:schemaRefs>
</ds:datastoreItem>
</file>

<file path=customXml/itemProps3.xml><?xml version="1.0" encoding="utf-8"?>
<ds:datastoreItem xmlns:ds="http://schemas.openxmlformats.org/officeDocument/2006/customXml" ds:itemID="{5E03B74B-79AC-4399-A7D6-9CE16E43C6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ca7688-b232-4c27-b1ef-f4438be00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9940</TotalTime>
  <Words>589</Words>
  <Application>Microsoft Office PowerPoint</Application>
  <PresentationFormat>On-screen Show (16:9)</PresentationFormat>
  <Paragraphs>116</Paragraphs>
  <Slides>39</Slides>
  <Notes>22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MS PGothic</vt:lpstr>
      <vt:lpstr>Arial</vt:lpstr>
      <vt:lpstr>Montserrat</vt:lpstr>
      <vt:lpstr>Montserrat Light</vt:lpstr>
      <vt:lpstr>Poppins</vt:lpstr>
      <vt:lpstr>Volsce template</vt:lpstr>
      <vt:lpstr>PowerPoint Presentation</vt:lpstr>
      <vt:lpstr>PowerPoint Presentation</vt:lpstr>
      <vt:lpstr>SHOPS    </vt:lpstr>
      <vt:lpstr>virtual interview</vt:lpstr>
      <vt:lpstr>resume</vt:lpstr>
      <vt:lpstr>branding</vt:lpstr>
      <vt:lpstr>online</vt:lpstr>
      <vt:lpstr>side gig</vt:lpstr>
      <vt:lpstr>LinkedIn</vt:lpstr>
      <vt:lpstr>soft skills</vt:lpstr>
      <vt:lpstr>ageless</vt:lpstr>
      <vt:lpstr>PowerPoint Presentation</vt:lpstr>
      <vt:lpstr>SMART </vt:lpstr>
      <vt:lpstr>Youth</vt:lpstr>
      <vt:lpstr>Navigator</vt:lpstr>
      <vt:lpstr>Career Support </vt:lpstr>
      <vt:lpstr>Veterans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TOGETHER </vt:lpstr>
      <vt:lpstr>Business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Jacqueline Saucier</dc:creator>
  <cp:lastModifiedBy>Joe Barczyk</cp:lastModifiedBy>
  <cp:revision>104</cp:revision>
  <dcterms:modified xsi:type="dcterms:W3CDTF">2024-03-13T19:31:14Z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0x010100E760BC6A81D5EE469DA7DCA6D8FA911E</vt:lpwstr>
  </property>
</Properties>
</file>